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8"/>
  </p:notesMasterIdLst>
  <p:sldIdLst>
    <p:sldId id="256" r:id="rId2"/>
    <p:sldId id="258" r:id="rId3"/>
    <p:sldId id="262" r:id="rId4"/>
    <p:sldId id="261" r:id="rId5"/>
    <p:sldId id="265" r:id="rId6"/>
    <p:sldId id="260" r:id="rId7"/>
    <p:sldId id="263" r:id="rId8"/>
    <p:sldId id="273" r:id="rId9"/>
    <p:sldId id="272" r:id="rId10"/>
    <p:sldId id="270" r:id="rId11"/>
    <p:sldId id="266" r:id="rId12"/>
    <p:sldId id="271" r:id="rId13"/>
    <p:sldId id="264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suslugi.ru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suslugi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5AFBA-DE1B-4A3D-A4EF-B65198457F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798534-1E34-4FFD-8DF8-D0BA75C4C25B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u="none" dirty="0" smtClean="0">
              <a:solidFill>
                <a:schemeClr val="tx1"/>
              </a:solidFill>
            </a:rPr>
            <a:t>Если проведение медико-социальной экспертизы необходимо в целях:</a:t>
          </a:r>
          <a:endParaRPr lang="ru-RU" sz="1600" b="1" u="none" dirty="0">
            <a:solidFill>
              <a:schemeClr val="tx1"/>
            </a:solidFill>
          </a:endParaRPr>
        </a:p>
      </dgm:t>
    </dgm:pt>
    <dgm:pt modelId="{177FFA67-41E1-4FFC-99A9-AFF2359F9F0A}" type="parTrans" cxnId="{34C1A2CA-1143-41D5-A141-54621276A043}">
      <dgm:prSet/>
      <dgm:spPr/>
      <dgm:t>
        <a:bodyPr/>
        <a:lstStyle/>
        <a:p>
          <a:endParaRPr lang="ru-RU"/>
        </a:p>
      </dgm:t>
    </dgm:pt>
    <dgm:pt modelId="{BF638AA3-85C8-42D6-86A1-D107C5941FE1}" type="sibTrans" cxnId="{34C1A2CA-1143-41D5-A141-54621276A043}">
      <dgm:prSet/>
      <dgm:spPr/>
      <dgm:t>
        <a:bodyPr/>
        <a:lstStyle/>
        <a:p>
          <a:endParaRPr lang="ru-RU"/>
        </a:p>
      </dgm:t>
    </dgm:pt>
    <dgm:pt modelId="{625B2379-1CA8-4ECB-B139-E4B4CC40AEB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В указанных случаях  гражданин (его законный или уполномоченный представитель) </a:t>
          </a:r>
          <a:r>
            <a:rPr lang="ru-RU" sz="1400" u="sng" dirty="0" smtClean="0">
              <a:solidFill>
                <a:schemeClr val="tx1"/>
              </a:solidFill>
            </a:rPr>
            <a:t>подает в бюро по месту жительства (месту пребывания, фактического проживания) </a:t>
          </a:r>
          <a:r>
            <a:rPr lang="ru-RU" sz="1400" b="1" u="sng" dirty="0" smtClean="0">
              <a:solidFill>
                <a:schemeClr val="accent1"/>
              </a:solidFill>
            </a:rPr>
            <a:t>заявление о проведении МСЭ </a:t>
          </a:r>
          <a:r>
            <a:rPr lang="ru-RU" sz="1400" dirty="0" smtClean="0">
              <a:solidFill>
                <a:schemeClr val="tx1"/>
              </a:solidFill>
            </a:rPr>
            <a:t>на бумажном носителе </a:t>
          </a:r>
          <a:r>
            <a:rPr lang="ru-RU" sz="1400" u="sng" dirty="0" smtClean="0">
              <a:solidFill>
                <a:schemeClr val="tx1"/>
              </a:solidFill>
            </a:rPr>
            <a:t>или </a:t>
          </a:r>
          <a:r>
            <a:rPr lang="ru-RU" sz="1400" dirty="0" smtClean="0">
              <a:solidFill>
                <a:schemeClr val="tx1"/>
              </a:solidFill>
            </a:rPr>
            <a:t>через личный кабинет </a:t>
          </a:r>
          <a:r>
            <a:rPr lang="ru-RU" sz="14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единого портала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endParaRPr lang="ru-RU" sz="1400" dirty="0">
            <a:solidFill>
              <a:schemeClr val="tx1"/>
            </a:solidFill>
          </a:endParaRPr>
        </a:p>
      </dgm:t>
    </dgm:pt>
    <dgm:pt modelId="{BF23D9E6-9AAC-4676-9772-D127B70FC587}" type="parTrans" cxnId="{AFEEE7F6-A830-4229-9A8E-7C95AF95B986}">
      <dgm:prSet/>
      <dgm:spPr/>
      <dgm:t>
        <a:bodyPr/>
        <a:lstStyle/>
        <a:p>
          <a:endParaRPr lang="ru-RU"/>
        </a:p>
      </dgm:t>
    </dgm:pt>
    <dgm:pt modelId="{313A6022-381B-4825-BF57-C199FF6F90E8}" type="sibTrans" cxnId="{AFEEE7F6-A830-4229-9A8E-7C95AF95B986}">
      <dgm:prSet/>
      <dgm:spPr/>
      <dgm:t>
        <a:bodyPr/>
        <a:lstStyle/>
        <a:p>
          <a:endParaRPr lang="ru-RU"/>
        </a:p>
      </dgm:t>
    </dgm:pt>
    <dgm:pt modelId="{8A14C30A-4090-4E61-A0F8-9D42D8F0022E}" type="pres">
      <dgm:prSet presAssocID="{1935AFBA-DE1B-4A3D-A4EF-B65198457F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07ADF3-93BB-4EAA-8717-CDFC930ED945}" type="pres">
      <dgm:prSet presAssocID="{F4798534-1E34-4FFD-8DF8-D0BA75C4C25B}" presName="linNode" presStyleCnt="0"/>
      <dgm:spPr/>
    </dgm:pt>
    <dgm:pt modelId="{CC0C98FB-1D5E-44C2-9D4C-490017DE6B31}" type="pres">
      <dgm:prSet presAssocID="{F4798534-1E34-4FFD-8DF8-D0BA75C4C25B}" presName="parentText" presStyleLbl="node1" presStyleIdx="0" presStyleCnt="2" custScaleX="224869" custScaleY="10994" custLinFactNeighborX="35779" custLinFactNeighborY="46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0E52-FAAC-4F69-BD55-79160707C9CB}" type="pres">
      <dgm:prSet presAssocID="{BF638AA3-85C8-42D6-86A1-D107C5941FE1}" presName="sp" presStyleCnt="0"/>
      <dgm:spPr/>
    </dgm:pt>
    <dgm:pt modelId="{7F3BB419-0303-41BC-A4C4-0489726986BD}" type="pres">
      <dgm:prSet presAssocID="{625B2379-1CA8-4ECB-B139-E4B4CC40AEB7}" presName="linNode" presStyleCnt="0"/>
      <dgm:spPr/>
    </dgm:pt>
    <dgm:pt modelId="{6A4B0EC6-E481-4731-9D4E-F5AE3664ECF3}" type="pres">
      <dgm:prSet presAssocID="{625B2379-1CA8-4ECB-B139-E4B4CC40AEB7}" presName="parentText" presStyleLbl="node1" presStyleIdx="1" presStyleCnt="2" custScaleX="58383" custScaleY="71369" custLinFactNeighborX="-25439" custLinFactNeighborY="3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C1A2CA-1143-41D5-A141-54621276A043}" srcId="{1935AFBA-DE1B-4A3D-A4EF-B65198457F9C}" destId="{F4798534-1E34-4FFD-8DF8-D0BA75C4C25B}" srcOrd="0" destOrd="0" parTransId="{177FFA67-41E1-4FFC-99A9-AFF2359F9F0A}" sibTransId="{BF638AA3-85C8-42D6-86A1-D107C5941FE1}"/>
    <dgm:cxn modelId="{AFEEE7F6-A830-4229-9A8E-7C95AF95B986}" srcId="{1935AFBA-DE1B-4A3D-A4EF-B65198457F9C}" destId="{625B2379-1CA8-4ECB-B139-E4B4CC40AEB7}" srcOrd="1" destOrd="0" parTransId="{BF23D9E6-9AAC-4676-9772-D127B70FC587}" sibTransId="{313A6022-381B-4825-BF57-C199FF6F90E8}"/>
    <dgm:cxn modelId="{17FDE5F3-6471-4789-9053-B28818967163}" type="presOf" srcId="{F4798534-1E34-4FFD-8DF8-D0BA75C4C25B}" destId="{CC0C98FB-1D5E-44C2-9D4C-490017DE6B31}" srcOrd="0" destOrd="0" presId="urn:microsoft.com/office/officeart/2005/8/layout/vList5"/>
    <dgm:cxn modelId="{4A78DFE6-B4EC-4B3F-94DA-2A3CE07BD2BD}" type="presOf" srcId="{1935AFBA-DE1B-4A3D-A4EF-B65198457F9C}" destId="{8A14C30A-4090-4E61-A0F8-9D42D8F0022E}" srcOrd="0" destOrd="0" presId="urn:microsoft.com/office/officeart/2005/8/layout/vList5"/>
    <dgm:cxn modelId="{2C5F3BE5-73A3-4DEE-8AD2-B45B140C6AE6}" type="presOf" srcId="{625B2379-1CA8-4ECB-B139-E4B4CC40AEB7}" destId="{6A4B0EC6-E481-4731-9D4E-F5AE3664ECF3}" srcOrd="0" destOrd="0" presId="urn:microsoft.com/office/officeart/2005/8/layout/vList5"/>
    <dgm:cxn modelId="{7A7EA560-94EB-4403-AE6F-D170E6CEAD74}" type="presParOf" srcId="{8A14C30A-4090-4E61-A0F8-9D42D8F0022E}" destId="{9307ADF3-93BB-4EAA-8717-CDFC930ED945}" srcOrd="0" destOrd="0" presId="urn:microsoft.com/office/officeart/2005/8/layout/vList5"/>
    <dgm:cxn modelId="{75C5B772-A1C8-4486-95D1-51DC4F552456}" type="presParOf" srcId="{9307ADF3-93BB-4EAA-8717-CDFC930ED945}" destId="{CC0C98FB-1D5E-44C2-9D4C-490017DE6B31}" srcOrd="0" destOrd="0" presId="urn:microsoft.com/office/officeart/2005/8/layout/vList5"/>
    <dgm:cxn modelId="{C891DD8D-902A-4146-AF08-ACB85B33FCCA}" type="presParOf" srcId="{8A14C30A-4090-4E61-A0F8-9D42D8F0022E}" destId="{E2CF0E52-FAAC-4F69-BD55-79160707C9CB}" srcOrd="1" destOrd="0" presId="urn:microsoft.com/office/officeart/2005/8/layout/vList5"/>
    <dgm:cxn modelId="{4848BEC9-88D5-4045-9CB2-2C0C34808CC9}" type="presParOf" srcId="{8A14C30A-4090-4E61-A0F8-9D42D8F0022E}" destId="{7F3BB419-0303-41BC-A4C4-0489726986BD}" srcOrd="2" destOrd="0" presId="urn:microsoft.com/office/officeart/2005/8/layout/vList5"/>
    <dgm:cxn modelId="{6A4F6130-5C0E-4558-8241-852190579B41}" type="presParOf" srcId="{7F3BB419-0303-41BC-A4C4-0489726986BD}" destId="{6A4B0EC6-E481-4731-9D4E-F5AE3664ECF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C98FB-1D5E-44C2-9D4C-490017DE6B31}">
      <dsp:nvSpPr>
        <dsp:cNvPr id="0" name=""/>
        <dsp:cNvSpPr/>
      </dsp:nvSpPr>
      <dsp:spPr>
        <a:xfrm>
          <a:off x="2202210" y="712067"/>
          <a:ext cx="9359674" cy="71627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>
              <a:solidFill>
                <a:schemeClr val="tx1"/>
              </a:solidFill>
            </a:rPr>
            <a:t>Если проведение медико-социальной экспертизы необходимо в целях:</a:t>
          </a:r>
          <a:endParaRPr lang="ru-RU" sz="1600" b="1" u="none" kern="1200" dirty="0">
            <a:solidFill>
              <a:schemeClr val="tx1"/>
            </a:solidFill>
          </a:endParaRPr>
        </a:p>
      </dsp:txBody>
      <dsp:txXfrm>
        <a:off x="2237175" y="747032"/>
        <a:ext cx="9289744" cy="646340"/>
      </dsp:txXfrm>
    </dsp:sp>
    <dsp:sp modelId="{6A4B0EC6-E481-4731-9D4E-F5AE3664ECF3}">
      <dsp:nvSpPr>
        <dsp:cNvPr id="0" name=""/>
        <dsp:cNvSpPr/>
      </dsp:nvSpPr>
      <dsp:spPr>
        <a:xfrm>
          <a:off x="42263" y="1478960"/>
          <a:ext cx="2430063" cy="464976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 указанных случаях  гражданин (его законный или уполномоченный представитель) </a:t>
          </a:r>
          <a:r>
            <a:rPr lang="ru-RU" sz="1400" u="sng" kern="1200" dirty="0" smtClean="0">
              <a:solidFill>
                <a:schemeClr val="tx1"/>
              </a:solidFill>
            </a:rPr>
            <a:t>подает в бюро по месту жительства (месту пребывания, фактического проживания) </a:t>
          </a:r>
          <a:r>
            <a:rPr lang="ru-RU" sz="1400" b="1" u="sng" kern="1200" dirty="0" smtClean="0">
              <a:solidFill>
                <a:schemeClr val="accent1"/>
              </a:solidFill>
            </a:rPr>
            <a:t>заявление о проведении МСЭ </a:t>
          </a:r>
          <a:r>
            <a:rPr lang="ru-RU" sz="1400" kern="1200" dirty="0" smtClean="0">
              <a:solidFill>
                <a:schemeClr val="tx1"/>
              </a:solidFill>
            </a:rPr>
            <a:t>на бумажном носителе </a:t>
          </a:r>
          <a:r>
            <a:rPr lang="ru-RU" sz="1400" u="sng" kern="1200" dirty="0" smtClean="0">
              <a:solidFill>
                <a:schemeClr val="tx1"/>
              </a:solidFill>
            </a:rPr>
            <a:t>или </a:t>
          </a:r>
          <a:r>
            <a:rPr lang="ru-RU" sz="1400" kern="1200" dirty="0" smtClean="0">
              <a:solidFill>
                <a:schemeClr val="tx1"/>
              </a:solidFill>
            </a:rPr>
            <a:t>через личный кабинет </a:t>
          </a:r>
          <a:r>
            <a:rPr lang="ru-RU" sz="1400" kern="12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единого портала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60889" y="1597586"/>
        <a:ext cx="2192811" cy="4412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6AD-7EB0-4EED-A51D-1CE0BBB9084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B2BF6-2004-4E11-8397-253F45148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6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B2BF6-2004-4E11-8397-253F4514899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18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201-5B4F-405D-8451-0C468819A24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2BEF90D-1FAA-49C2-90DA-1B92310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86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201-5B4F-405D-8451-0C468819A24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BEF90D-1FAA-49C2-90DA-1B92310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13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201-5B4F-405D-8451-0C468819A24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BEF90D-1FAA-49C2-90DA-1B923100977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3409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201-5B4F-405D-8451-0C468819A24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BEF90D-1FAA-49C2-90DA-1B92310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26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201-5B4F-405D-8451-0C468819A24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BEF90D-1FAA-49C2-90DA-1B923100977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0161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201-5B4F-405D-8451-0C468819A24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BEF90D-1FAA-49C2-90DA-1B92310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889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201-5B4F-405D-8451-0C468819A24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F90D-1FAA-49C2-90DA-1B92310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79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201-5B4F-405D-8451-0C468819A24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F90D-1FAA-49C2-90DA-1B92310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9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201-5B4F-405D-8451-0C468819A24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F90D-1FAA-49C2-90DA-1B92310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80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201-5B4F-405D-8451-0C468819A24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BEF90D-1FAA-49C2-90DA-1B92310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2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201-5B4F-405D-8451-0C468819A24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BEF90D-1FAA-49C2-90DA-1B92310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5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201-5B4F-405D-8451-0C468819A24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BEF90D-1FAA-49C2-90DA-1B92310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201-5B4F-405D-8451-0C468819A24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F90D-1FAA-49C2-90DA-1B92310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66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201-5B4F-405D-8451-0C468819A24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F90D-1FAA-49C2-90DA-1B92310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6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201-5B4F-405D-8451-0C468819A24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F90D-1FAA-49C2-90DA-1B92310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27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201-5B4F-405D-8451-0C468819A24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BEF90D-1FAA-49C2-90DA-1B92310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40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3B201-5B4F-405D-8451-0C468819A24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2BEF90D-1FAA-49C2-90DA-1B92310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49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gosuslugi.ru/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413238"/>
            <a:ext cx="9821008" cy="3182817"/>
          </a:xfrm>
        </p:spPr>
        <p:txBody>
          <a:bodyPr anchor="ctr"/>
          <a:lstStyle/>
          <a:p>
            <a:r>
              <a:rPr lang="ru-RU" sz="4800" b="1" dirty="0" smtClean="0"/>
              <a:t>Оформление инвалидности.</a:t>
            </a:r>
            <a:br>
              <a:rPr lang="ru-RU" sz="4800" b="1" dirty="0" smtClean="0"/>
            </a:br>
            <a:r>
              <a:rPr lang="ru-RU" sz="4800" b="1" dirty="0" smtClean="0"/>
              <a:t>Как это сделать в 2023 году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277" y="3596055"/>
            <a:ext cx="9680329" cy="211894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Порядок направления на медико-социальную экспертизу медицинской организацией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8279" t="13969" r="51577" b="78619"/>
          <a:stretch/>
        </p:blipFill>
        <p:spPr bwMode="auto">
          <a:xfrm>
            <a:off x="8484577" y="5873262"/>
            <a:ext cx="3270738" cy="537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010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654" y="518746"/>
            <a:ext cx="9965959" cy="1248508"/>
          </a:xfrm>
        </p:spPr>
        <p:txBody>
          <a:bodyPr>
            <a:normAutofit/>
          </a:bodyPr>
          <a:lstStyle/>
          <a:p>
            <a:r>
              <a:rPr lang="ru-RU" b="1" dirty="0" smtClean="0"/>
              <a:t>Если гражданин, нуждающийся в освидетельствовании, маломобильный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916722"/>
            <a:ext cx="10361612" cy="4431323"/>
          </a:xfrm>
        </p:spPr>
        <p:txBody>
          <a:bodyPr>
            <a:normAutofit lnSpcReduction="10000"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 оформлении направления на МСЭ лечащий врач в медицинской документации описывает состояние гражданина на момент направления на МСЭ, указывает данные о состоянии здоровья гражданина, отражающие степень нарушения функций органов и систем организма, состояние компенсаторных возможностей организма, сведения о проведенных реабилитационных мероприятиях, а также сведения о результатах медицинских обследований, необходимых для получения клинико-функциональных данных в зависимости от заболевания в целях проведения медико-социальной экспертизы. 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етранспортабельным больным оформление документов проводится с выходом всех необходимых специалистов на дом. Также на дому проводятся обследования, которые возможно выполнить в домашних условиях. Обследования, которые невозможно выполнить в домашних условиях, пациентам могут провести в условиях стационара.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5874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391" y="202223"/>
            <a:ext cx="10322171" cy="168812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ГРАЖДАНИН НАПРАВЛЯЕТСЯ НА МСЭ МЕДИЦИНСКОЙ ОРГАНИЗАЦИЕЙ </a:t>
            </a:r>
            <a:r>
              <a:rPr lang="ru-RU" sz="2400" b="1" dirty="0" smtClean="0">
                <a:solidFill>
                  <a:schemeClr val="accent1"/>
                </a:solidFill>
              </a:rPr>
              <a:t>С ПИСЬМЕННОГО СОГЛАСИЯ ГРАЖДАНИНА </a:t>
            </a:r>
            <a:r>
              <a:rPr lang="ru-RU" sz="2400" dirty="0" smtClean="0"/>
              <a:t>(ЕГО ЗАКОННОГО ИЛИ УПОЛНОМОЧЕННОГО ПРЕДСТАВИТЕЛЯ </a:t>
            </a:r>
            <a:br>
              <a:rPr lang="ru-RU" sz="2400" dirty="0" smtClean="0"/>
            </a:br>
            <a:r>
              <a:rPr lang="ru-RU" sz="2400" b="1" u="sng" dirty="0" smtClean="0"/>
              <a:t>НА НАПРАВЛЕНИЕ И ПРОВЕДЕНИЕ МСЭ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5" y="1890347"/>
            <a:ext cx="1705101" cy="13403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00325" y="1898999"/>
            <a:ext cx="3446462" cy="13316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222222"/>
                </a:solidFill>
                <a:ea typeface="DejaVu Sans"/>
              </a:rPr>
              <a:t>Согласие (волеизъявление) гражданина заполняется в медицинской </a:t>
            </a:r>
            <a:r>
              <a:rPr lang="ru-RU" spc="-1" dirty="0">
                <a:solidFill>
                  <a:srgbClr val="222222"/>
                </a:solidFill>
                <a:ea typeface="DejaVu Sans"/>
              </a:rPr>
              <a:t>организации </a:t>
            </a:r>
            <a:r>
              <a:rPr lang="ru-RU" spc="-1" dirty="0" smtClean="0">
                <a:solidFill>
                  <a:srgbClr val="222222"/>
                </a:solidFill>
                <a:ea typeface="DejaVu Sans"/>
              </a:rPr>
              <a:t> после </a:t>
            </a:r>
            <a:r>
              <a:rPr lang="ru-RU" spc="-1" dirty="0">
                <a:solidFill>
                  <a:srgbClr val="222222"/>
                </a:solidFill>
                <a:ea typeface="DejaVu Sans"/>
              </a:rPr>
              <a:t>принятия </a:t>
            </a:r>
            <a:r>
              <a:rPr lang="ru-RU" spc="-1" dirty="0" smtClean="0">
                <a:solidFill>
                  <a:srgbClr val="222222"/>
                </a:solidFill>
                <a:ea typeface="DejaVu Sans"/>
              </a:rPr>
              <a:t>решения</a:t>
            </a:r>
            <a:endParaRPr lang="ru-RU" spc="-1" dirty="0"/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222222"/>
                </a:solidFill>
                <a:ea typeface="DejaVu Sans"/>
              </a:rPr>
              <a:t>о </a:t>
            </a:r>
            <a:r>
              <a:rPr lang="ru-RU" spc="-1" dirty="0">
                <a:solidFill>
                  <a:srgbClr val="222222"/>
                </a:solidFill>
                <a:ea typeface="DejaVu Sans"/>
              </a:rPr>
              <a:t>направлении его на МСЭ</a:t>
            </a:r>
            <a:endParaRPr lang="ru-RU" spc="-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44137" y="2571750"/>
            <a:ext cx="2628414" cy="10771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pc="-1" dirty="0" smtClean="0">
                <a:solidFill>
                  <a:srgbClr val="222222"/>
                </a:solidFill>
                <a:ea typeface="DejaVu Sans"/>
              </a:rPr>
              <a:t>указывает </a:t>
            </a:r>
            <a:r>
              <a:rPr lang="ru-RU" spc="-1" dirty="0">
                <a:solidFill>
                  <a:srgbClr val="222222"/>
                </a:solidFill>
                <a:ea typeface="DejaVu Sans"/>
              </a:rPr>
              <a:t>предпочтительную </a:t>
            </a:r>
            <a:endParaRPr lang="ru-RU" spc="-1" dirty="0">
              <a:solidFill>
                <a:prstClr val="black"/>
              </a:solidFill>
            </a:endParaRPr>
          </a:p>
          <a:p>
            <a:pPr lvl="0" algn="ctr" defTabSz="914400"/>
            <a:r>
              <a:rPr lang="ru-RU" b="1" spc="-1" dirty="0">
                <a:solidFill>
                  <a:srgbClr val="222222"/>
                </a:solidFill>
                <a:ea typeface="DejaVu Sans"/>
              </a:rPr>
              <a:t>форму </a:t>
            </a:r>
            <a:endParaRPr lang="ru-RU" b="1" spc="-1" dirty="0" smtClean="0">
              <a:solidFill>
                <a:srgbClr val="222222"/>
              </a:solidFill>
              <a:ea typeface="DejaVu Sans"/>
            </a:endParaRPr>
          </a:p>
          <a:p>
            <a:pPr lvl="0" algn="ctr" defTabSz="914400"/>
            <a:r>
              <a:rPr lang="ru-RU" spc="-1" dirty="0" smtClean="0">
                <a:solidFill>
                  <a:srgbClr val="222222"/>
                </a:solidFill>
                <a:ea typeface="DejaVu Sans"/>
              </a:rPr>
              <a:t>проведения МСЭ</a:t>
            </a:r>
            <a:endParaRPr lang="ru-RU" spc="-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44138" y="3743326"/>
            <a:ext cx="1342537" cy="742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/>
                </a:solidFill>
              </a:rPr>
              <a:t>ОЧНО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(</a:t>
            </a:r>
            <a:r>
              <a:rPr lang="ru-RU" sz="1200" dirty="0" smtClean="0">
                <a:solidFill>
                  <a:schemeClr val="tx1"/>
                </a:solidFill>
              </a:rPr>
              <a:t>С </a:t>
            </a:r>
            <a:r>
              <a:rPr lang="ru-RU" sz="1200" dirty="0">
                <a:solidFill>
                  <a:schemeClr val="tx1"/>
                </a:solidFill>
              </a:rPr>
              <a:t>личным </a:t>
            </a:r>
            <a:r>
              <a:rPr lang="ru-RU" sz="1200" dirty="0" smtClean="0">
                <a:solidFill>
                  <a:schemeClr val="tx1"/>
                </a:solidFill>
              </a:rPr>
              <a:t>присутствием)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44138" y="4790594"/>
            <a:ext cx="1342537" cy="61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accent1"/>
                </a:solidFill>
              </a:rPr>
              <a:t>ЗАОЧНО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(</a:t>
            </a:r>
            <a:r>
              <a:rPr lang="ru-RU" sz="1200" dirty="0">
                <a:solidFill>
                  <a:prstClr val="black"/>
                </a:solidFill>
              </a:rPr>
              <a:t>Без личного </a:t>
            </a:r>
            <a:r>
              <a:rPr lang="ru-RU" sz="1200" dirty="0" smtClean="0">
                <a:solidFill>
                  <a:prstClr val="black"/>
                </a:solidFill>
              </a:rPr>
              <a:t>присутствия)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1051" y="3648932"/>
            <a:ext cx="5275263" cy="11416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Специалистами медицинской организации сведения о волеизъявлении гражданина указываются в </a:t>
            </a:r>
            <a:r>
              <a:rPr lang="ru-RU" dirty="0">
                <a:solidFill>
                  <a:schemeClr val="tx1"/>
                </a:solidFill>
              </a:rPr>
              <a:t>направлении на медико-социальную </a:t>
            </a:r>
            <a:r>
              <a:rPr lang="ru-RU" dirty="0" smtClean="0">
                <a:solidFill>
                  <a:schemeClr val="tx1"/>
                </a:solidFill>
              </a:rPr>
              <a:t>экспертизу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" name="Объект 20" descr="C:\Users\Husainova\Desktop\inv1.png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1" t="33585" r="3677" b="39791"/>
          <a:stretch/>
        </p:blipFill>
        <p:spPr bwMode="auto">
          <a:xfrm>
            <a:off x="763422" y="5113102"/>
            <a:ext cx="1836903" cy="15700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9269901" y="2571749"/>
            <a:ext cx="2741124" cy="10771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pc="-1" dirty="0">
                <a:solidFill>
                  <a:srgbClr val="222222"/>
                </a:solidFill>
                <a:ea typeface="DejaVu Sans"/>
              </a:rPr>
              <a:t>информирует о предпочтительном </a:t>
            </a:r>
            <a:endParaRPr lang="ru-RU" spc="-1" dirty="0">
              <a:solidFill>
                <a:prstClr val="black"/>
              </a:solidFill>
            </a:endParaRPr>
          </a:p>
          <a:p>
            <a:pPr lvl="0" algn="ctr" defTabSz="914400"/>
            <a:r>
              <a:rPr lang="ru-RU" b="1" spc="-1" dirty="0">
                <a:solidFill>
                  <a:srgbClr val="222222"/>
                </a:solidFill>
                <a:ea typeface="DejaVu Sans"/>
              </a:rPr>
              <a:t>способе получения уведомления</a:t>
            </a:r>
            <a:r>
              <a:rPr lang="ru-RU" spc="-1" dirty="0">
                <a:solidFill>
                  <a:srgbClr val="222222"/>
                </a:solidFill>
                <a:ea typeface="DejaVu Sans"/>
              </a:rPr>
              <a:t> </a:t>
            </a:r>
            <a:endParaRPr lang="ru-RU" spc="-1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45926" y="1898999"/>
            <a:ext cx="2647950" cy="438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Гражданин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62925" y="3743327"/>
            <a:ext cx="3601184" cy="1005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по каналам телефонной связи, включая мобильную связь, в том числе посредством направления коротких текстовых сообщений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162925" y="4972050"/>
            <a:ext cx="3601184" cy="7524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 форме документа на бумажном носителе заказным почтовым отправлением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581776" y="5810250"/>
            <a:ext cx="5182333" cy="942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 форме электронного документа с использованием федеральной государственной информационной системы </a:t>
            </a:r>
            <a:r>
              <a:rPr lang="ru-RU" sz="1400" dirty="0">
                <a:solidFill>
                  <a:schemeClr val="tx1"/>
                </a:solidFill>
                <a:hlinkClick r:id="rId5"/>
              </a:rPr>
              <a:t>"Единый портал</a:t>
            </a:r>
            <a:r>
              <a:rPr lang="ru-RU" sz="1400" dirty="0">
                <a:solidFill>
                  <a:schemeClr val="tx1"/>
                </a:solidFill>
              </a:rPr>
              <a:t> государственных и муниципальных услуг (функций</a:t>
            </a:r>
            <a:r>
              <a:rPr lang="ru-RU" sz="1400" dirty="0" smtClean="0">
                <a:solidFill>
                  <a:schemeClr val="tx1"/>
                </a:solidFill>
              </a:rPr>
              <a:t>)".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1" name="Рисунок 3"/>
          <p:cNvPicPr/>
          <p:nvPr/>
        </p:nvPicPr>
        <p:blipFill>
          <a:blip r:embed="rId6"/>
          <a:srcRect l="26571" t="66841" r="62191" b="14621"/>
          <a:stretch/>
        </p:blipFill>
        <p:spPr>
          <a:xfrm>
            <a:off x="3076575" y="5102154"/>
            <a:ext cx="1325880" cy="1591920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33"/>
          <p:cNvPicPr/>
          <p:nvPr/>
        </p:nvPicPr>
        <p:blipFill>
          <a:blip r:embed="rId7"/>
          <a:stretch/>
        </p:blipFill>
        <p:spPr>
          <a:xfrm>
            <a:off x="5120611" y="5810250"/>
            <a:ext cx="1461166" cy="942975"/>
          </a:xfrm>
          <a:prstGeom prst="rect">
            <a:avLst/>
          </a:prstGeom>
          <a:ln>
            <a:solidFill>
              <a:sysClr val="window" lastClr="FFFFFF">
                <a:lumMod val="75000"/>
              </a:sysClr>
            </a:solidFill>
          </a:ln>
        </p:spPr>
      </p:pic>
      <p:cxnSp>
        <p:nvCxnSpPr>
          <p:cNvPr id="44" name="Прямая со стрелкой 43"/>
          <p:cNvCxnSpPr/>
          <p:nvPr/>
        </p:nvCxnSpPr>
        <p:spPr>
          <a:xfrm flipV="1">
            <a:off x="6128238" y="2162174"/>
            <a:ext cx="1817688" cy="97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8335108" y="2380026"/>
            <a:ext cx="175846" cy="180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0086974" y="2380026"/>
            <a:ext cx="200026" cy="180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7686675" y="3665802"/>
            <a:ext cx="182440" cy="300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7686675" y="3702492"/>
            <a:ext cx="259252" cy="1046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11764110" y="3665802"/>
            <a:ext cx="114298" cy="300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11764110" y="3665802"/>
            <a:ext cx="149467" cy="1306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>
            <a:off x="11799281" y="3660162"/>
            <a:ext cx="181826" cy="2627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>
            <a:off x="2629547" y="5898114"/>
            <a:ext cx="4178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>
            <a:off x="2629547" y="4853354"/>
            <a:ext cx="553268" cy="404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1664" y="360485"/>
            <a:ext cx="10267273" cy="1749635"/>
          </a:xfrm>
        </p:spPr>
        <p:txBody>
          <a:bodyPr>
            <a:noAutofit/>
          </a:bodyPr>
          <a:lstStyle/>
          <a:p>
            <a:r>
              <a:rPr lang="ru-RU" sz="2200" b="1" dirty="0"/>
              <a:t>Направление на медико-социальную экспертизу формируется в медицинской информационной системе медицинской организации, </a:t>
            </a:r>
            <a:r>
              <a:rPr lang="ru-RU" sz="2200" b="1" dirty="0" smtClean="0"/>
              <a:t>и </a:t>
            </a:r>
            <a:r>
              <a:rPr lang="ru-RU" sz="2200" b="1" dirty="0"/>
              <a:t>в форме электронного документа</a:t>
            </a:r>
            <a:r>
              <a:rPr lang="ru-RU" sz="2200" b="1" dirty="0" smtClean="0"/>
              <a:t>, </a:t>
            </a:r>
            <a:r>
              <a:rPr lang="ru-RU" sz="2200" b="1" dirty="0"/>
              <a:t>в течение 3 рабочих дней со дня формирования передается в </a:t>
            </a:r>
            <a:r>
              <a:rPr lang="ru-RU" sz="2200" b="1" dirty="0" smtClean="0"/>
              <a:t>информационную систему </a:t>
            </a:r>
            <a:r>
              <a:rPr lang="ru-RU" sz="2200" b="1" dirty="0"/>
              <a:t>медико-социальной </a:t>
            </a:r>
            <a:r>
              <a:rPr lang="ru-RU" sz="2200" b="1" dirty="0" smtClean="0"/>
              <a:t>экспертизы.</a:t>
            </a:r>
            <a:endParaRPr lang="ru-RU" sz="2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1665" y="2259554"/>
            <a:ext cx="2180490" cy="29191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Медицинская организация 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(Медицинская информационная система медицинской организации)</a:t>
            </a:r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20915" y="2285897"/>
            <a:ext cx="2425608" cy="29191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Информационная система бюро МСЭ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7410" y="2285897"/>
            <a:ext cx="2237519" cy="29191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Подсисистема </a:t>
            </a:r>
            <a:r>
              <a:rPr lang="ru-RU" dirty="0" smtClean="0">
                <a:solidFill>
                  <a:prstClr val="black"/>
                </a:solidFill>
              </a:rPr>
              <a:t>ЕГИСЗ </a:t>
            </a:r>
            <a:r>
              <a:rPr lang="ru-RU" dirty="0">
                <a:solidFill>
                  <a:prstClr val="black"/>
                </a:solidFill>
              </a:rPr>
              <a:t>«Федеральный реестр электронных медицинских документов»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3806002" y="2813539"/>
            <a:ext cx="1516552" cy="2057400"/>
          </a:xfrm>
          <a:prstGeom prst="rightArrow">
            <a:avLst>
              <a:gd name="adj1" fmla="val 50000"/>
              <a:gd name="adj2" fmla="val 51613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Направление Форма 088/у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7719646" y="2690412"/>
            <a:ext cx="1516552" cy="2057400"/>
          </a:xfrm>
          <a:prstGeom prst="rightArrow">
            <a:avLst>
              <a:gd name="adj1" fmla="val 50000"/>
              <a:gd name="adj2" fmla="val 51613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Направление Форма 088/у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61665" y="5451231"/>
            <a:ext cx="10267273" cy="11195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Медицинская организация не позднее следующего рабочего дня после дня передачи в бюро направления на медико-социальную экспертизу уведомляет гражданина (его законного или уполномоченного представителя) </a:t>
            </a:r>
            <a:r>
              <a:rPr lang="ru-RU" dirty="0" smtClean="0">
                <a:solidFill>
                  <a:schemeClr val="tx1"/>
                </a:solidFill>
              </a:rPr>
              <a:t>о </a:t>
            </a:r>
            <a:r>
              <a:rPr lang="ru-RU" dirty="0">
                <a:solidFill>
                  <a:schemeClr val="tx1"/>
                </a:solidFill>
              </a:rPr>
              <a:t>передаче в бюро направления </a:t>
            </a:r>
            <a:r>
              <a:rPr lang="ru-RU" dirty="0" smtClean="0">
                <a:solidFill>
                  <a:schemeClr val="tx1"/>
                </a:solidFill>
              </a:rPr>
              <a:t>на МСЭ.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95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463" y="351692"/>
            <a:ext cx="9746150" cy="72097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Сроки оформления направления на МСЭ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072663"/>
            <a:ext cx="10018713" cy="4838560"/>
          </a:xfrm>
        </p:spPr>
        <p:txBody>
          <a:bodyPr>
            <a:noAutofit/>
          </a:bodyPr>
          <a:lstStyle/>
          <a:p>
            <a:pPr marL="0" lvl="0" indent="0" algn="ctr" defTabSz="914400">
              <a:spcBef>
                <a:spcPts val="0"/>
              </a:spcBef>
              <a:buClrTx/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lvl="0" indent="0" algn="ctr" defTabSz="914400">
              <a:spcBef>
                <a:spcPts val="0"/>
              </a:spcBef>
              <a:buClrTx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Подготовка </a:t>
            </a:r>
            <a:r>
              <a:rPr lang="ru-RU" sz="2000" dirty="0">
                <a:solidFill>
                  <a:schemeClr val="tx1"/>
                </a:solidFill>
              </a:rPr>
              <a:t>направления на </a:t>
            </a:r>
            <a:r>
              <a:rPr lang="ru-RU" sz="2000" dirty="0" smtClean="0">
                <a:solidFill>
                  <a:schemeClr val="tx1"/>
                </a:solidFill>
              </a:rPr>
              <a:t>МСЭ должна </a:t>
            </a:r>
            <a:r>
              <a:rPr lang="ru-RU" sz="2000" dirty="0">
                <a:solidFill>
                  <a:schemeClr val="tx1"/>
                </a:solidFill>
              </a:rPr>
              <a:t>занимать </a:t>
            </a:r>
            <a:r>
              <a:rPr lang="ru-RU" sz="2000" b="1" dirty="0">
                <a:solidFill>
                  <a:schemeClr val="tx1"/>
                </a:solidFill>
              </a:rPr>
              <a:t>не более 30 рабочих </a:t>
            </a:r>
            <a:r>
              <a:rPr lang="ru-RU" sz="2000" b="1" dirty="0" smtClean="0">
                <a:solidFill>
                  <a:schemeClr val="tx1"/>
                </a:solidFill>
              </a:rPr>
              <a:t>дней </a:t>
            </a:r>
            <a:r>
              <a:rPr lang="ru-RU" sz="2000" dirty="0" smtClean="0">
                <a:solidFill>
                  <a:schemeClr val="tx1"/>
                </a:solidFill>
              </a:rPr>
              <a:t>со </a:t>
            </a:r>
            <a:r>
              <a:rPr lang="ru-RU" sz="2000" dirty="0">
                <a:solidFill>
                  <a:schemeClr val="tx1"/>
                </a:solidFill>
              </a:rPr>
              <a:t>дня принятия решения врачебной комиссией медицинской организации о подготовке такого </a:t>
            </a:r>
            <a:r>
              <a:rPr lang="ru-RU" sz="2000" dirty="0" smtClean="0">
                <a:solidFill>
                  <a:schemeClr val="tx1"/>
                </a:solidFill>
              </a:rPr>
              <a:t>направления.</a:t>
            </a:r>
          </a:p>
          <a:p>
            <a:pPr marL="0" lvl="0" indent="0" algn="ctr" defTabSz="914400">
              <a:spcBef>
                <a:spcPts val="0"/>
              </a:spcBef>
              <a:buClrTx/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lvl="0" indent="0" algn="ctr" defTabSz="914400">
              <a:spcBef>
                <a:spcPts val="0"/>
              </a:spcBef>
              <a:buClrTx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Есть случаи, когда направление на МСЭ проводится в ускоренном темпе: 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для </a:t>
            </a:r>
            <a:r>
              <a:rPr lang="ru-RU" sz="2000" b="1" dirty="0">
                <a:solidFill>
                  <a:schemeClr val="tx1"/>
                </a:solidFill>
              </a:rPr>
              <a:t>находящихся в стационаре после ампутации (</a:t>
            </a:r>
            <a:r>
              <a:rPr lang="ru-RU" sz="2000" b="1" dirty="0" err="1">
                <a:solidFill>
                  <a:schemeClr val="tx1"/>
                </a:solidFill>
              </a:rPr>
              <a:t>реампутации</a:t>
            </a:r>
            <a:r>
              <a:rPr lang="ru-RU" sz="2000" b="1" dirty="0">
                <a:solidFill>
                  <a:schemeClr val="tx1"/>
                </a:solidFill>
              </a:rPr>
              <a:t>) </a:t>
            </a:r>
            <a:r>
              <a:rPr lang="ru-RU" sz="2000" dirty="0" smtClean="0">
                <a:solidFill>
                  <a:schemeClr val="tx1"/>
                </a:solidFill>
              </a:rPr>
              <a:t>конечностей, имеющих </a:t>
            </a:r>
            <a:r>
              <a:rPr lang="ru-RU" sz="2000" dirty="0">
                <a:solidFill>
                  <a:schemeClr val="tx1"/>
                </a:solidFill>
              </a:rPr>
              <a:t>дефекты, предусмотренные пунктами 14 и (или) 15 приложения к </a:t>
            </a:r>
            <a:r>
              <a:rPr lang="ru-RU" sz="2000" dirty="0" smtClean="0">
                <a:solidFill>
                  <a:schemeClr val="tx1"/>
                </a:solidFill>
              </a:rPr>
              <a:t>Правилам признания лица инвалидом , нуждающихся в первичном протезировании — направляются </a:t>
            </a:r>
            <a:r>
              <a:rPr lang="ru-RU" sz="2000" dirty="0">
                <a:solidFill>
                  <a:schemeClr val="tx1"/>
                </a:solidFill>
              </a:rPr>
              <a:t>на </a:t>
            </a:r>
            <a:r>
              <a:rPr lang="ru-RU" sz="2000" dirty="0" smtClean="0">
                <a:solidFill>
                  <a:schemeClr val="tx1"/>
                </a:solidFill>
              </a:rPr>
              <a:t>МСЭ в </a:t>
            </a:r>
            <a:r>
              <a:rPr lang="ru-RU" sz="2000" dirty="0">
                <a:solidFill>
                  <a:schemeClr val="tx1"/>
                </a:solidFill>
              </a:rPr>
              <a:t>соответствии с решением врачебной комиссии этой медицинской организации </a:t>
            </a:r>
            <a:r>
              <a:rPr lang="ru-RU" sz="2000" b="1" dirty="0">
                <a:solidFill>
                  <a:schemeClr val="tx1"/>
                </a:solidFill>
              </a:rPr>
              <a:t>в течение 3 рабочих дней </a:t>
            </a:r>
            <a:r>
              <a:rPr lang="ru-RU" sz="2000" dirty="0">
                <a:solidFill>
                  <a:schemeClr val="tx1"/>
                </a:solidFill>
              </a:rPr>
              <a:t>после проведения указанной </a:t>
            </a:r>
            <a:r>
              <a:rPr lang="ru-RU" sz="2000" dirty="0" smtClean="0">
                <a:solidFill>
                  <a:schemeClr val="tx1"/>
                </a:solidFill>
              </a:rPr>
              <a:t>операции; 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для признанных нуждающимися в оказании паллиативной медицинской помощи </a:t>
            </a:r>
            <a:r>
              <a:rPr lang="ru-RU" sz="2000" b="1" dirty="0">
                <a:solidFill>
                  <a:schemeClr val="tx1"/>
                </a:solidFill>
              </a:rPr>
              <a:t>— 1 рабочий день </a:t>
            </a:r>
            <a:r>
              <a:rPr lang="ru-RU" sz="2000" dirty="0">
                <a:solidFill>
                  <a:schemeClr val="tx1"/>
                </a:solidFill>
              </a:rPr>
              <a:t>со дня получения результатов обследования.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547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823" y="404446"/>
            <a:ext cx="9930790" cy="107266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 отдельных случаях направление на МСЭ может быть возвращено в медицинскую организацию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2277" y="1688124"/>
            <a:ext cx="10058278" cy="4223098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В случае если направление на МСЭ, переданное медицинской организацией, не содержит данных о результатах проведения полного объема медицинских обследований по перечню медицинских обследований, </a:t>
            </a:r>
            <a:r>
              <a:rPr lang="ru-RU" sz="2000" b="1" dirty="0">
                <a:solidFill>
                  <a:schemeClr val="tx1"/>
                </a:solidFill>
              </a:rPr>
              <a:t>бюро в течение 3 рабочих дней </a:t>
            </a:r>
            <a:r>
              <a:rPr lang="ru-RU" sz="2000" dirty="0">
                <a:solidFill>
                  <a:schemeClr val="tx1"/>
                </a:solidFill>
              </a:rPr>
              <a:t>со дня получения такого направления </a:t>
            </a:r>
            <a:r>
              <a:rPr lang="ru-RU" sz="2000" b="1" dirty="0">
                <a:solidFill>
                  <a:schemeClr val="tx1"/>
                </a:solidFill>
              </a:rPr>
              <a:t>возвращает его в медицинскую организацию</a:t>
            </a:r>
            <a:r>
              <a:rPr lang="ru-RU" sz="2000" dirty="0"/>
              <a:t>.</a:t>
            </a:r>
          </a:p>
          <a:p>
            <a:r>
              <a:rPr lang="ru-RU" sz="2000" dirty="0" smtClean="0"/>
              <a:t>При </a:t>
            </a:r>
            <a:r>
              <a:rPr lang="ru-RU" sz="2000" dirty="0"/>
              <a:t>возврате бюро направления на </a:t>
            </a:r>
            <a:r>
              <a:rPr lang="ru-RU" sz="2000" dirty="0" smtClean="0"/>
              <a:t>МСЭ </a:t>
            </a:r>
            <a:r>
              <a:rPr lang="ru-RU" sz="2000" b="1" dirty="0" smtClean="0"/>
              <a:t>медицинская </a:t>
            </a:r>
            <a:r>
              <a:rPr lang="ru-RU" sz="2000" b="1" dirty="0"/>
              <a:t>организация в течение 14 рабочих дней со дня поступления возвращенного направления </a:t>
            </a:r>
            <a:r>
              <a:rPr lang="ru-RU" sz="2000" dirty="0"/>
              <a:t>на </a:t>
            </a:r>
            <a:r>
              <a:rPr lang="ru-RU" sz="2000" dirty="0" smtClean="0"/>
              <a:t>МСЭ дополняет </a:t>
            </a:r>
            <a:r>
              <a:rPr lang="ru-RU" sz="2000" dirty="0"/>
              <a:t>его сведениями о результатах медицинских обследований, в случае необходимости проводит </a:t>
            </a:r>
            <a:r>
              <a:rPr lang="ru-RU" sz="2000" dirty="0" smtClean="0"/>
              <a:t>недостающие медицинские обследования (с согласия гражданина), </a:t>
            </a:r>
            <a:r>
              <a:rPr lang="ru-RU" sz="2000" dirty="0"/>
              <a:t>и осуществляет его повторную передачу в бюро с уведомлением гражданина (его законного или уполномоченного представителя</a:t>
            </a:r>
            <a:r>
              <a:rPr lang="ru-RU" sz="2000" dirty="0" smtClean="0"/>
              <a:t>).</a:t>
            </a:r>
          </a:p>
          <a:p>
            <a:r>
              <a:rPr lang="ru-RU" sz="2000" u="sng" dirty="0">
                <a:solidFill>
                  <a:schemeClr val="tx1"/>
                </a:solidFill>
              </a:rPr>
              <a:t>Медицинская организация несет </a:t>
            </a:r>
            <a:r>
              <a:rPr 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sz="2000" u="sng" dirty="0">
                <a:solidFill>
                  <a:schemeClr val="tx1"/>
                </a:solidFill>
              </a:rPr>
              <a:t>ответственность за достоверность и полноту сведений, указанных в направлении </a:t>
            </a:r>
            <a:r>
              <a:rPr lang="ru-RU" sz="2000" u="sng" smtClean="0">
                <a:solidFill>
                  <a:schemeClr val="tx1"/>
                </a:solidFill>
              </a:rPr>
              <a:t>на МСЭ</a:t>
            </a:r>
            <a:r>
              <a:rPr lang="ru-RU" sz="2000" u="sng" smtClean="0"/>
              <a:t>.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34168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5369" y="342901"/>
            <a:ext cx="9869243" cy="8001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Когда направление на МСЭ не требуется?</a:t>
            </a: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020"/>
              </p:ext>
            </p:extLst>
          </p:nvPr>
        </p:nvGraphicFramePr>
        <p:xfrm>
          <a:off x="378068" y="246184"/>
          <a:ext cx="11561885" cy="6515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3"/>
          <p:cNvPicPr/>
          <p:nvPr/>
        </p:nvPicPr>
        <p:blipFill>
          <a:blip r:embed="rId7"/>
          <a:stretch/>
        </p:blipFill>
        <p:spPr>
          <a:xfrm>
            <a:off x="7425103" y="5877738"/>
            <a:ext cx="2435469" cy="580294"/>
          </a:xfrm>
          <a:prstGeom prst="rect">
            <a:avLst/>
          </a:prstGeom>
          <a:ln>
            <a:solidFill>
              <a:sysClr val="window" lastClr="FFFFFF">
                <a:lumMod val="75000"/>
              </a:sys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071004" y="5882053"/>
            <a:ext cx="3053751" cy="5802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Заявление о проведении МСЭ </a:t>
            </a:r>
            <a:r>
              <a:rPr lang="ru-RU" sz="1200" dirty="0" smtClean="0">
                <a:solidFill>
                  <a:schemeClr val="tx1"/>
                </a:solidFill>
              </a:rPr>
              <a:t>на бумажном носителе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0254" y="1723292"/>
            <a:ext cx="9029699" cy="40708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определения </a:t>
            </a:r>
            <a:r>
              <a:rPr lang="ru-RU" sz="1300" dirty="0">
                <a:solidFill>
                  <a:schemeClr val="tx1"/>
                </a:solidFill>
              </a:rPr>
              <a:t>причины смерти </a:t>
            </a:r>
            <a:r>
              <a:rPr lang="ru-RU" sz="1300" dirty="0" smtClean="0">
                <a:solidFill>
                  <a:schemeClr val="tx1"/>
                </a:solidFill>
              </a:rPr>
              <a:t>инвалида, а также лица</a:t>
            </a:r>
            <a:r>
              <a:rPr lang="ru-RU" sz="1300" dirty="0">
                <a:solidFill>
                  <a:schemeClr val="tx1"/>
                </a:solidFill>
              </a:rPr>
              <a:t>, пострадавшего в результате несчастного случая на производстве, </a:t>
            </a:r>
            <a:r>
              <a:rPr lang="ru-RU" sz="1300" dirty="0" smtClean="0">
                <a:solidFill>
                  <a:schemeClr val="tx1"/>
                </a:solidFill>
              </a:rPr>
              <a:t>профессионального </a:t>
            </a:r>
            <a:r>
              <a:rPr lang="ru-RU" sz="1300" dirty="0">
                <a:solidFill>
                  <a:schemeClr val="tx1"/>
                </a:solidFill>
              </a:rPr>
              <a:t>заболевания, катастрофы на Чернобыльской АЭС и других радиационных или техногенных катастроф либо в результате ранения, контузии, увечья или заболевания, полученных в период похождения военной службы, в случаях, когда законодательством Российской Федерации предусматривается предоставление семье умершего мер социальной поддержки;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выдачи </a:t>
            </a:r>
            <a:r>
              <a:rPr lang="ru-RU" sz="1300" dirty="0">
                <a:solidFill>
                  <a:schemeClr val="tx1"/>
                </a:solidFill>
              </a:rPr>
              <a:t>дубликата справки, подтверждающей факт установления инвалидности, степени утраты профессиональной трудоспособности в процентах;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выдачи </a:t>
            </a:r>
            <a:r>
              <a:rPr lang="ru-RU" sz="1300" dirty="0">
                <a:solidFill>
                  <a:schemeClr val="tx1"/>
                </a:solidFill>
              </a:rPr>
              <a:t>новой справки, подтверждающей факт установления инвалидности, в случае изменения фамилии, имени, отчества, даты рождения гражданина;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При необходимости внесения исправлений в индивидуальную программу реабилитации или </a:t>
            </a:r>
            <a:r>
              <a:rPr lang="ru-RU" sz="1300" dirty="0" err="1">
                <a:solidFill>
                  <a:schemeClr val="tx1"/>
                </a:solidFill>
              </a:rPr>
              <a:t>абилитации</a:t>
            </a:r>
            <a:r>
              <a:rPr lang="ru-RU" sz="1300" dirty="0">
                <a:solidFill>
                  <a:schemeClr val="tx1"/>
                </a:solidFill>
              </a:rPr>
              <a:t> в связи с изменением персональных, антропометрических данных инвалида (ребенка-инвалида), уточнением характеристик ранее рекомендованных видов реабилитационных и (или) </a:t>
            </a:r>
            <a:r>
              <a:rPr lang="ru-RU" sz="1300" dirty="0" err="1">
                <a:solidFill>
                  <a:schemeClr val="tx1"/>
                </a:solidFill>
              </a:rPr>
              <a:t>абилитационных</a:t>
            </a:r>
            <a:r>
              <a:rPr lang="ru-RU" sz="1300" dirty="0">
                <a:solidFill>
                  <a:schemeClr val="tx1"/>
                </a:solidFill>
              </a:rPr>
              <a:t> мероприятий, технических средств реабилитации и услуг, а также в целях устранения технических ошибок;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При необходимости включения в индивидуальную программу реабилитации или </a:t>
            </a:r>
            <a:r>
              <a:rPr lang="ru-RU" sz="1300" dirty="0" err="1">
                <a:solidFill>
                  <a:schemeClr val="tx1"/>
                </a:solidFill>
              </a:rPr>
              <a:t>абилитации</a:t>
            </a:r>
            <a:r>
              <a:rPr lang="ru-RU" sz="1300" dirty="0">
                <a:solidFill>
                  <a:schemeClr val="tx1"/>
                </a:solidFill>
              </a:rPr>
              <a:t> ребенка-инвалида рекомендаций о товарах и услугах, предназначенных для социальной адаптации и интеграции в общество детей-инвалидов, на приобретение которых направляются средства (часть средств) материнского (семейного) </a:t>
            </a:r>
            <a:r>
              <a:rPr lang="ru-RU" sz="1300" dirty="0" smtClean="0">
                <a:solidFill>
                  <a:schemeClr val="tx1"/>
                </a:solidFill>
              </a:rPr>
              <a:t>капитала;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обжалования решения бюро медико-социальной </a:t>
            </a:r>
            <a:r>
              <a:rPr lang="ru-RU" sz="1400" dirty="0" smtClean="0">
                <a:solidFill>
                  <a:schemeClr val="tx1"/>
                </a:solidFill>
              </a:rPr>
              <a:t>экспертизы. 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Статьи и новости: На портале госуслуг появилась запись на медико-социальную  экспертизу - администрация Суздальского района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257" y="5877738"/>
            <a:ext cx="1424355" cy="8792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314536" y="6038491"/>
            <a:ext cx="914400" cy="335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или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88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692" y="386862"/>
            <a:ext cx="10009919" cy="6110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Благодарю за внимание!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45" y="4300989"/>
            <a:ext cx="2875085" cy="2445126"/>
          </a:xfrm>
        </p:spPr>
      </p:pic>
      <p:pic>
        <p:nvPicPr>
          <p:cNvPr id="9" name="Объект 8" descr="C:\Users\Husainova\Desktop\Без имени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48" y="1323182"/>
            <a:ext cx="3675183" cy="2672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89" y="1323577"/>
            <a:ext cx="3775389" cy="26724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49" y="4387362"/>
            <a:ext cx="3670193" cy="238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0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6186"/>
            <a:ext cx="10594404" cy="808891"/>
          </a:xfrm>
        </p:spPr>
        <p:txBody>
          <a:bodyPr/>
          <a:lstStyle/>
          <a:p>
            <a:pPr algn="ctr"/>
            <a:r>
              <a:rPr lang="ru-RU" b="1" dirty="0" smtClean="0"/>
              <a:t>Нормативные документы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16623"/>
            <a:ext cx="10594404" cy="4924739"/>
          </a:xfrm>
        </p:spPr>
        <p:txBody>
          <a:bodyPr>
            <a:normAutofit/>
          </a:bodyPr>
          <a:lstStyle/>
          <a:p>
            <a:r>
              <a:rPr lang="ru-RU" sz="2400" dirty="0"/>
              <a:t>Федеральный закон от 21 ноября 2011 г. N 323-ФЗ </a:t>
            </a:r>
            <a:r>
              <a:rPr lang="ru-RU" sz="2400" dirty="0" smtClean="0"/>
              <a:t>«Об </a:t>
            </a:r>
            <a:r>
              <a:rPr lang="ru-RU" sz="2400" dirty="0"/>
              <a:t>основах охраны здоровья граждан в Российской </a:t>
            </a:r>
            <a:r>
              <a:rPr lang="ru-RU" sz="2400" dirty="0" smtClean="0"/>
              <a:t>Федерации» (статья 60);</a:t>
            </a:r>
          </a:p>
          <a:p>
            <a:r>
              <a:rPr lang="ru-RU" sz="2400" dirty="0"/>
              <a:t>Федеральный закон от 24 ноября 1995 г. N 181-ФЗ </a:t>
            </a:r>
            <a:r>
              <a:rPr lang="ru-RU" sz="2400" dirty="0" smtClean="0"/>
              <a:t>«О </a:t>
            </a:r>
            <a:r>
              <a:rPr lang="ru-RU" sz="2400" dirty="0"/>
              <a:t>социальной защите инвалидов в Российской </a:t>
            </a:r>
            <a:r>
              <a:rPr lang="ru-RU" sz="2400" dirty="0" smtClean="0"/>
              <a:t>Федерации» (ст.7-8);</a:t>
            </a:r>
          </a:p>
          <a:p>
            <a:r>
              <a:rPr lang="ru-RU" sz="2400" dirty="0" smtClean="0"/>
              <a:t>Постановление </a:t>
            </a:r>
            <a:r>
              <a:rPr lang="ru-RU" sz="2400" dirty="0"/>
              <a:t>Правительства РФ от 5 апреля 2022 г. N 588 </a:t>
            </a:r>
            <a:r>
              <a:rPr lang="ru-RU" sz="2400" dirty="0" smtClean="0"/>
              <a:t>«О </a:t>
            </a:r>
            <a:r>
              <a:rPr lang="ru-RU" sz="2400" dirty="0"/>
              <a:t>признании лица </a:t>
            </a:r>
            <a:r>
              <a:rPr lang="ru-RU" sz="2400" dirty="0" smtClean="0"/>
              <a:t>инвалидом»;</a:t>
            </a:r>
          </a:p>
          <a:p>
            <a:r>
              <a:rPr lang="ru-RU" sz="2400" dirty="0"/>
              <a:t>Приказ Министерства труда и социальной защиты РФ от 27 августа 2019 г. N 585н</a:t>
            </a:r>
            <a:br>
              <a:rPr lang="ru-RU" sz="2400" dirty="0"/>
            </a:br>
            <a:r>
              <a:rPr lang="ru-RU" sz="2400" dirty="0" smtClean="0"/>
              <a:t>«О </a:t>
            </a:r>
            <a:r>
              <a:rPr lang="ru-RU" sz="2400" dirty="0"/>
              <a:t>классификациях и </a:t>
            </a:r>
            <a:r>
              <a:rPr lang="ru-RU" sz="2400" i="1" dirty="0"/>
              <a:t>критериях</a:t>
            </a:r>
            <a:r>
              <a:rPr lang="ru-RU" sz="2400" dirty="0"/>
              <a:t>, используемых при осуществлении </a:t>
            </a:r>
            <a:r>
              <a:rPr lang="ru-RU" sz="2400" i="1" dirty="0"/>
              <a:t>медико</a:t>
            </a:r>
            <a:r>
              <a:rPr lang="ru-RU" sz="2400" dirty="0"/>
              <a:t>-</a:t>
            </a:r>
            <a:r>
              <a:rPr lang="ru-RU" sz="2400" i="1" dirty="0"/>
              <a:t>социальной</a:t>
            </a:r>
            <a:r>
              <a:rPr lang="ru-RU" sz="2400" dirty="0"/>
              <a:t> </a:t>
            </a:r>
            <a:r>
              <a:rPr lang="ru-RU" sz="2400" i="1" dirty="0"/>
              <a:t>экспертизы</a:t>
            </a:r>
            <a:r>
              <a:rPr lang="ru-RU" sz="2400" dirty="0"/>
              <a:t> граждан федеральными государственными учреждениями </a:t>
            </a:r>
            <a:r>
              <a:rPr lang="ru-RU" sz="2400" i="1" dirty="0"/>
              <a:t>медико</a:t>
            </a:r>
            <a:r>
              <a:rPr lang="ru-RU" sz="2400" dirty="0"/>
              <a:t>-</a:t>
            </a:r>
            <a:r>
              <a:rPr lang="ru-RU" sz="2400" i="1" dirty="0"/>
              <a:t>социальной</a:t>
            </a:r>
            <a:r>
              <a:rPr lang="ru-RU" sz="2400" dirty="0"/>
              <a:t> </a:t>
            </a:r>
            <a:r>
              <a:rPr lang="ru-RU" sz="2400" i="1" dirty="0" smtClean="0"/>
              <a:t>экспертизы</a:t>
            </a:r>
            <a:r>
              <a:rPr lang="ru-RU" sz="2400" dirty="0" smtClean="0"/>
              <a:t>»;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91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862" y="501162"/>
            <a:ext cx="9974751" cy="729762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Нормативные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1792" y="1318845"/>
            <a:ext cx="10352819" cy="4870939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A53010"/>
              </a:buClr>
            </a:pP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Приказ Министерства труда и социальной защиты РФ и Министерства здравоохранения РФ от 10 июня 2021 г. N 402н/631н</a:t>
            </a:r>
            <a:b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«Об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утверждении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2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перечня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2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медицинских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2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обследований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необходимых для получения клинико-функциональных данных в зависимости от заболевания в целях проведения медико-</a:t>
            </a:r>
            <a:r>
              <a:rPr lang="ru-RU" sz="22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социальной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2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экспертизы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»;</a:t>
            </a:r>
          </a:p>
          <a:p>
            <a:pPr lvl="0">
              <a:buClr>
                <a:srgbClr val="A53010"/>
              </a:buClr>
            </a:pP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Приказ Министерства здравоохранения РФ от 7 июня 2022 г. N 385н «Об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утверждении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формы согласия гражданина (его законного или уполномоченного представителя) на направление и проведение медико-социальной экспертизы»;</a:t>
            </a:r>
          </a:p>
          <a:p>
            <a:pPr lvl="0">
              <a:buClr>
                <a:srgbClr val="A53010"/>
              </a:buClr>
            </a:pP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Приказ Министерства труда и социальной защиты РФ и Министерства здравоохранения РФ от 12 августа 2022 г. N 488н/551н</a:t>
            </a:r>
            <a:b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«Об утверждении формы направления на медико-социальную экспертизу медицинской организацией и порядка ее заполнения»</a:t>
            </a:r>
          </a:p>
          <a:p>
            <a:pPr lvl="0">
              <a:buClr>
                <a:srgbClr val="A53010"/>
              </a:buClr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1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746" y="202223"/>
            <a:ext cx="9842867" cy="967154"/>
          </a:xfrm>
        </p:spPr>
        <p:txBody>
          <a:bodyPr/>
          <a:lstStyle/>
          <a:p>
            <a:pPr algn="ctr"/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Нормативные документы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1746" y="844062"/>
            <a:ext cx="9842867" cy="5671037"/>
          </a:xfrm>
        </p:spPr>
        <p:txBody>
          <a:bodyPr>
            <a:noAutofit/>
          </a:bodyPr>
          <a:lstStyle/>
          <a:p>
            <a:r>
              <a:rPr lang="ru-RU" sz="2200" dirty="0" smtClean="0"/>
              <a:t>Приказ Министерства здравоохранения РФ от 23 ноября 2021 г. N 1089н</a:t>
            </a:r>
            <a:br>
              <a:rPr lang="ru-RU" sz="2200" dirty="0" smtClean="0"/>
            </a:br>
            <a:r>
              <a:rPr lang="ru-RU" sz="2200" dirty="0" smtClean="0"/>
              <a:t>«Об утверждении Условий и порядка формирования листков нетрудоспособности в форме электронного документа и выдачи листков нетрудоспособности в форме документа на бумажном носителе в случаях, установленных законодательством Российской Федерации»;</a:t>
            </a:r>
          </a:p>
          <a:p>
            <a:r>
              <a:rPr lang="ru-RU" sz="2200" dirty="0" smtClean="0"/>
              <a:t>Приказ Министерства труда и социальной защиты РФ от 5 марта 2021 г. N 106н</a:t>
            </a:r>
            <a:br>
              <a:rPr lang="ru-RU" sz="2200" dirty="0" smtClean="0"/>
            </a:br>
            <a:r>
              <a:rPr lang="ru-RU" sz="2200" dirty="0" smtClean="0"/>
              <a:t>«Об утверждении перечня показаний и противопоказаний для </a:t>
            </a:r>
            <a:r>
              <a:rPr lang="ru-RU" sz="2200" i="1" dirty="0" smtClean="0"/>
              <a:t>обеспечения</a:t>
            </a:r>
            <a:r>
              <a:rPr lang="ru-RU" sz="2200" dirty="0" smtClean="0"/>
              <a:t> </a:t>
            </a:r>
            <a:r>
              <a:rPr lang="ru-RU" sz="2200" i="1" dirty="0" smtClean="0"/>
              <a:t>инвалидов</a:t>
            </a:r>
            <a:r>
              <a:rPr lang="ru-RU" sz="2200" dirty="0" smtClean="0"/>
              <a:t> </a:t>
            </a:r>
            <a:r>
              <a:rPr lang="ru-RU" sz="2200" i="1" dirty="0" smtClean="0"/>
              <a:t>техническими</a:t>
            </a:r>
            <a:r>
              <a:rPr lang="ru-RU" sz="2200" dirty="0" smtClean="0"/>
              <a:t> </a:t>
            </a:r>
            <a:r>
              <a:rPr lang="ru-RU" sz="2200" i="1" dirty="0" smtClean="0"/>
              <a:t>средствами</a:t>
            </a:r>
            <a:r>
              <a:rPr lang="ru-RU" sz="2200" dirty="0" smtClean="0"/>
              <a:t> </a:t>
            </a:r>
            <a:r>
              <a:rPr lang="ru-RU" sz="2200" i="1" dirty="0" smtClean="0"/>
              <a:t>реабилитации</a:t>
            </a:r>
            <a:r>
              <a:rPr lang="ru-RU" sz="2200" dirty="0" smtClean="0"/>
              <a:t>»;</a:t>
            </a:r>
          </a:p>
          <a:p>
            <a:r>
              <a:rPr lang="ru-RU" sz="2200" dirty="0" smtClean="0"/>
              <a:t>Приказ Министерства здравоохранения РФ от 28 сентября 2020 г. N 1029н</a:t>
            </a:r>
            <a:br>
              <a:rPr lang="ru-RU" sz="2200" dirty="0" smtClean="0"/>
            </a:br>
            <a:r>
              <a:rPr lang="ru-RU" sz="2200" dirty="0" smtClean="0"/>
              <a:t>«Об утверждении </a:t>
            </a:r>
            <a:r>
              <a:rPr lang="ru-RU" sz="2200" i="1" dirty="0" smtClean="0"/>
              <a:t>перечней</a:t>
            </a:r>
            <a:r>
              <a:rPr lang="ru-RU" sz="2200" dirty="0" smtClean="0"/>
              <a:t> медицинских показаний и противопоказаний для </a:t>
            </a:r>
            <a:r>
              <a:rPr lang="ru-RU" sz="2200" i="1" dirty="0" smtClean="0"/>
              <a:t>санаторно</a:t>
            </a:r>
            <a:r>
              <a:rPr lang="ru-RU" sz="2200" dirty="0" smtClean="0"/>
              <a:t>-</a:t>
            </a:r>
            <a:r>
              <a:rPr lang="ru-RU" sz="2200" i="1" dirty="0" smtClean="0"/>
              <a:t>курортного</a:t>
            </a:r>
            <a:r>
              <a:rPr lang="ru-RU" sz="2200" dirty="0" smtClean="0"/>
              <a:t> </a:t>
            </a:r>
            <a:r>
              <a:rPr lang="ru-RU" sz="2200" i="1" dirty="0" smtClean="0"/>
              <a:t>лечения</a:t>
            </a:r>
            <a:r>
              <a:rPr lang="ru-RU" sz="2200" dirty="0" smtClean="0"/>
              <a:t>».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309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5462" y="870437"/>
            <a:ext cx="11386041" cy="5855678"/>
          </a:xfrm>
          <a:prstGeom prst="rect">
            <a:avLst/>
          </a:prstGeom>
        </p:spPr>
        <p:txBody>
          <a:bodyPr/>
          <a:lstStyle/>
          <a:p>
            <a:pPr lvl="0" indent="457200" algn="ctr" rtl="0"/>
            <a:r>
              <a:rPr lang="ru-RU" dirty="0" smtClean="0"/>
              <a:t>Сами по себе заболевания, в том числе хронические, не являются безусловным основанием для установления инвалидности.</a:t>
            </a:r>
          </a:p>
          <a:p>
            <a:pPr lvl="0" indent="457200" algn="ctr" rtl="0"/>
            <a:endParaRPr lang="ru-RU" sz="1600" dirty="0" smtClean="0"/>
          </a:p>
          <a:p>
            <a:pPr lvl="0" indent="457200" rtl="0"/>
            <a:r>
              <a:rPr lang="ru-RU" sz="1600" dirty="0" smtClean="0"/>
              <a:t> </a:t>
            </a:r>
          </a:p>
          <a:p>
            <a:pPr lvl="0" indent="457200" rtl="0"/>
            <a:endParaRPr lang="ru-RU" dirty="0"/>
          </a:p>
          <a:p>
            <a:pPr lvl="0" indent="457200" rtl="0"/>
            <a:endParaRPr lang="ru-RU" b="1" u="sng" dirty="0" smtClean="0"/>
          </a:p>
          <a:p>
            <a:pPr lvl="0" indent="457200" rtl="0"/>
            <a:endParaRPr lang="ru-RU" b="1" u="sng" dirty="0" smtClean="0"/>
          </a:p>
          <a:p>
            <a:pPr lvl="0" indent="457200" rtl="0"/>
            <a:endParaRPr lang="ru-RU" b="1" u="sng" dirty="0"/>
          </a:p>
          <a:p>
            <a:pPr lvl="0" rtl="0"/>
            <a:endParaRPr lang="ru-RU" dirty="0" smtClean="0"/>
          </a:p>
          <a:p>
            <a:pPr lvl="0" rtl="0">
              <a:buChar char="•"/>
            </a:pPr>
            <a:endParaRPr lang="ru-RU" dirty="0"/>
          </a:p>
          <a:p>
            <a:pPr lvl="0" rtl="0">
              <a:buChar char="•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indent="457200">
              <a:spcAft>
                <a:spcPts val="600"/>
              </a:spcAft>
            </a:pPr>
            <a:r>
              <a:rPr lang="ru-RU" dirty="0" smtClean="0"/>
              <a:t>Наличие </a:t>
            </a:r>
            <a:r>
              <a:rPr lang="ru-RU" dirty="0"/>
              <a:t>одного из указанных условий не является основанием для признания гражданина </a:t>
            </a:r>
            <a:r>
              <a:rPr lang="ru-RU" dirty="0" smtClean="0"/>
              <a:t>инвалидом.</a:t>
            </a:r>
          </a:p>
          <a:p>
            <a:pPr indent="457200">
              <a:spcAft>
                <a:spcPts val="600"/>
              </a:spcAft>
            </a:pPr>
            <a:r>
              <a:rPr lang="ru-RU" b="1" dirty="0" smtClean="0"/>
              <a:t>Решение </a:t>
            </a:r>
            <a:r>
              <a:rPr lang="ru-RU" b="1" dirty="0"/>
              <a:t>о признании инвалидом принимается по результатам медико-социальной экспертизы (МСЭ</a:t>
            </a:r>
            <a:r>
              <a:rPr lang="ru-RU" b="1" dirty="0" smtClean="0"/>
              <a:t>)</a:t>
            </a:r>
            <a:r>
              <a:rPr lang="ru-RU" dirty="0" smtClean="0"/>
              <a:t>.</a:t>
            </a:r>
          </a:p>
          <a:p>
            <a:pPr indent="457200">
              <a:spcAft>
                <a:spcPts val="600"/>
              </a:spcAft>
            </a:pPr>
            <a:r>
              <a:rPr lang="ru-RU" dirty="0" smtClean="0"/>
              <a:t>Чтобы </a:t>
            </a:r>
            <a:r>
              <a:rPr lang="ru-RU" dirty="0"/>
              <a:t>пройти МСЭ, нужно получить направление.</a:t>
            </a:r>
          </a:p>
          <a:p>
            <a:endParaRPr lang="ru-RU" dirty="0"/>
          </a:p>
          <a:p>
            <a:endParaRPr lang="ru-RU" sz="1600" dirty="0"/>
          </a:p>
          <a:p>
            <a:pPr lvl="0" rtl="0">
              <a:buChar char="•"/>
            </a:pPr>
            <a:endParaRPr lang="ru-RU" dirty="0"/>
          </a:p>
          <a:p>
            <a:pPr lvl="0" rtl="0"/>
            <a:endParaRPr lang="ru-RU" dirty="0"/>
          </a:p>
          <a:p>
            <a:pPr lvl="0" indent="457200"/>
            <a:endParaRPr lang="ru-RU" dirty="0" smtClean="0">
              <a:solidFill>
                <a:schemeClr val="tx1"/>
              </a:solidFill>
            </a:endParaRPr>
          </a:p>
          <a:p>
            <a:pPr lvl="0" indent="457200"/>
            <a:endParaRPr lang="ru-RU" dirty="0" smtClean="0">
              <a:solidFill>
                <a:schemeClr val="tx1"/>
              </a:solidFill>
            </a:endParaRPr>
          </a:p>
          <a:p>
            <a:pPr lvl="0" indent="457200"/>
            <a:endParaRPr lang="ru-RU" dirty="0"/>
          </a:p>
          <a:p>
            <a:pPr lvl="0" indent="457200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32084" y="1635369"/>
            <a:ext cx="9311053" cy="5539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ctr"/>
            <a:r>
              <a:rPr lang="ru-RU" b="1" dirty="0">
                <a:solidFill>
                  <a:schemeClr val="tx1"/>
                </a:solidFill>
              </a:rPr>
              <a:t>Условиями для признания гражданина инвалидом являются 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462" y="2613408"/>
            <a:ext cx="3332284" cy="19761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нарушение здоровья со стойким расстройством функций организма, обусловленное заболеваниями, последствиями травм или дефектами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07117" y="2613408"/>
            <a:ext cx="5270991" cy="1976177"/>
          </a:xfrm>
          <a:prstGeom prst="roundRect">
            <a:avLst>
              <a:gd name="adj" fmla="val 183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ограничение жизнедеятельности (полная или частичная утрата способности или возможности обслуживать себя, самостоятельно передвигаться, ориентироваться, общаться, контролировать свое поведение, обучаться или работать)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662741" y="2613407"/>
            <a:ext cx="2233252" cy="19761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необходимость в реабилитации или </a:t>
            </a:r>
            <a:r>
              <a:rPr lang="ru-RU" dirty="0" err="1">
                <a:solidFill>
                  <a:prstClr val="black"/>
                </a:solidFill>
              </a:rPr>
              <a:t>абилитации</a:t>
            </a:r>
            <a:r>
              <a:rPr lang="ru-RU" dirty="0">
                <a:solidFill>
                  <a:prstClr val="black"/>
                </a:solidFill>
              </a:rPr>
              <a:t>. 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672863" y="2242038"/>
            <a:ext cx="571499" cy="307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998677" y="2242038"/>
            <a:ext cx="17585" cy="307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9979269" y="2242038"/>
            <a:ext cx="782516" cy="307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1538654" y="193431"/>
            <a:ext cx="9965959" cy="58702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В каких случаях можно оформить инвалидность?</a:t>
            </a:r>
            <a:br>
              <a:rPr lang="ru-RU" sz="3200" b="1" dirty="0">
                <a:solidFill>
                  <a:prstClr val="black"/>
                </a:solidFill>
              </a:rPr>
            </a:br>
            <a:r>
              <a:rPr lang="ru-RU" sz="3200" b="1" dirty="0" smtClean="0">
                <a:solidFill>
                  <a:prstClr val="black"/>
                </a:solidFill>
              </a:rPr>
              <a:t/>
            </a:r>
            <a:br>
              <a:rPr lang="ru-RU" sz="3200" b="1" dirty="0" smtClean="0">
                <a:solidFill>
                  <a:prstClr val="black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9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824" y="342901"/>
            <a:ext cx="10216662" cy="101990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 получить направление на медико-социальную экспертизу?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8169" y="1538653"/>
            <a:ext cx="10550769" cy="5240215"/>
          </a:xfrm>
        </p:spPr>
        <p:txBody>
          <a:bodyPr>
            <a:normAutofit fontScale="77500" lnSpcReduction="20000"/>
          </a:bodyPr>
          <a:lstStyle/>
          <a:p>
            <a:r>
              <a:rPr lang="ru-RU" sz="2300" b="1" dirty="0"/>
              <a:t>Направления на медико-социальную экспертизу готовят медицинские организации</a:t>
            </a:r>
            <a:r>
              <a:rPr lang="ru-RU" sz="2300" dirty="0"/>
              <a:t>. Их организационно-правовая форма — то есть государственные они или частные — значения не имеет. </a:t>
            </a:r>
            <a:endParaRPr lang="ru-RU" sz="2300" dirty="0" smtClean="0"/>
          </a:p>
          <a:p>
            <a:r>
              <a:rPr lang="ru-RU" sz="2300" dirty="0" smtClean="0"/>
              <a:t>Определяя</a:t>
            </a:r>
            <a:r>
              <a:rPr lang="ru-RU" sz="2300" dirty="0"/>
              <a:t>, есть ли у </a:t>
            </a:r>
            <a:r>
              <a:rPr lang="ru-RU" sz="2300" dirty="0" smtClean="0"/>
              <a:t>Вас </a:t>
            </a:r>
            <a:r>
              <a:rPr lang="ru-RU" sz="2300" dirty="0"/>
              <a:t>признаки инвалидности, врач должен опираться на диагностические исследования и результаты лечения, а также на результаты реабилитации и </a:t>
            </a:r>
            <a:r>
              <a:rPr lang="ru-RU" sz="2300" dirty="0" err="1" smtClean="0"/>
              <a:t>абилитации</a:t>
            </a:r>
            <a:r>
              <a:rPr lang="ru-RU" sz="2300" dirty="0" smtClean="0"/>
              <a:t>. </a:t>
            </a:r>
            <a:r>
              <a:rPr lang="ru-RU" sz="2300" b="1" dirty="0"/>
              <a:t>Поэтому за направлением на МСЭ лучше всего обращаться к своему лечащему </a:t>
            </a:r>
            <a:r>
              <a:rPr lang="ru-RU" sz="2300" b="1" dirty="0" smtClean="0"/>
              <a:t>врачу</a:t>
            </a:r>
            <a:r>
              <a:rPr lang="ru-RU" sz="2300" dirty="0" smtClean="0"/>
              <a:t>. </a:t>
            </a:r>
            <a:endParaRPr lang="ru-RU" sz="2300" dirty="0"/>
          </a:p>
          <a:p>
            <a:r>
              <a:rPr lang="ru-RU" sz="2300" b="1" dirty="0" smtClean="0"/>
              <a:t>Решение </a:t>
            </a:r>
            <a:r>
              <a:rPr lang="ru-RU" sz="2300" b="1" dirty="0"/>
              <a:t>о направлении на МСЭ принимается врачебной </a:t>
            </a:r>
            <a:r>
              <a:rPr lang="ru-RU" sz="2300" b="1" dirty="0" smtClean="0"/>
              <a:t>комиссией медицинской организации</a:t>
            </a:r>
            <a:r>
              <a:rPr lang="ru-RU" sz="2300" dirty="0" smtClean="0"/>
              <a:t>, оказывающей </a:t>
            </a:r>
            <a:r>
              <a:rPr lang="ru-RU" sz="2300" dirty="0"/>
              <a:t>лечебно-профилактическую помощь, на основании клинических данных, результатов обследования, по результатам динамического наблюдения лечащим врачом, </a:t>
            </a:r>
            <a:r>
              <a:rPr lang="ru-RU" sz="2300" b="1" dirty="0"/>
              <a:t>при отсутствии положительной динамики лечебных и реабилитационных мероприятий и с учетом приказа Министерства труда и социальной защиты Российской Федерации от 27.08.2019 № 585н </a:t>
            </a:r>
            <a:r>
              <a:rPr lang="ru-RU" sz="2300" b="1" dirty="0" smtClean="0"/>
              <a:t/>
            </a:r>
            <a:br>
              <a:rPr lang="ru-RU" sz="2300" b="1" dirty="0" smtClean="0"/>
            </a:br>
            <a:r>
              <a:rPr lang="ru-RU" sz="2300" b="1" dirty="0" smtClean="0"/>
              <a:t>«</a:t>
            </a:r>
            <a:r>
              <a:rPr lang="ru-RU" sz="2300" b="1" dirty="0"/>
              <a:t>О классификациях и критериях, используемых при осуществлении медико-социальной экспертизы граждан федеральными государственными учреждениями медико-социальной экспертизы»</a:t>
            </a:r>
            <a:r>
              <a:rPr lang="ru-RU" sz="2300" dirty="0"/>
              <a:t>, которым руководствуются медицинские организации при принятии решения о направлении граждан на МСЭ.</a:t>
            </a:r>
          </a:p>
          <a:p>
            <a:r>
              <a:rPr lang="ru-RU" sz="2300" b="1" dirty="0" smtClean="0"/>
              <a:t>При </a:t>
            </a:r>
            <a:r>
              <a:rPr lang="ru-RU" sz="2300" b="1" dirty="0"/>
              <a:t>положительном решении </a:t>
            </a:r>
            <a:r>
              <a:rPr lang="ru-RU" sz="2300" b="1" dirty="0" smtClean="0"/>
              <a:t>Вам </a:t>
            </a:r>
            <a:r>
              <a:rPr lang="ru-RU" sz="2300" b="1" dirty="0"/>
              <a:t>нужно будет дать письменное согласие </a:t>
            </a:r>
            <a:r>
              <a:rPr lang="ru-RU" sz="2400" b="1" dirty="0" smtClean="0"/>
              <a:t>на </a:t>
            </a:r>
            <a:r>
              <a:rPr lang="ru-RU" sz="2400" b="1" dirty="0"/>
              <a:t>направление и проведение медико-социальной экспертизы</a:t>
            </a:r>
            <a:r>
              <a:rPr lang="ru-RU" sz="2400" b="1" dirty="0" smtClean="0"/>
              <a:t>.</a:t>
            </a:r>
            <a:endParaRPr lang="ru-RU" sz="2300" b="1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sz="2100" dirty="0"/>
          </a:p>
        </p:txBody>
      </p:sp>
      <p:pic>
        <p:nvPicPr>
          <p:cNvPr id="4" name="Рисунок 3" descr="Медико-социальная экспертиза - как пройти МСЭ за 6 шагов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6"/>
          <a:stretch/>
        </p:blipFill>
        <p:spPr bwMode="auto">
          <a:xfrm>
            <a:off x="9873760" y="167056"/>
            <a:ext cx="2145324" cy="1195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9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6" y="1033007"/>
            <a:ext cx="3914775" cy="22196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433146" y="140677"/>
            <a:ext cx="5029200" cy="8199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Обращение гражданина в медицинскую организацию по месту прикрепления полиса обязательного медицинского страхования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96453" y="246185"/>
            <a:ext cx="580293" cy="5978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10853" y="140677"/>
            <a:ext cx="4255478" cy="8199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</a:t>
            </a:r>
            <a:r>
              <a:rPr lang="ru-RU" sz="1400" b="1" dirty="0" smtClean="0">
                <a:solidFill>
                  <a:schemeClr val="tx1"/>
                </a:solidFill>
              </a:rPr>
              <a:t>роведение необходимых </a:t>
            </a:r>
            <a:r>
              <a:rPr lang="ru-RU" sz="1400" b="1" dirty="0">
                <a:solidFill>
                  <a:schemeClr val="tx1"/>
                </a:solidFill>
              </a:rPr>
              <a:t>диагностических, лечебных и реабилитационных мероприятий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76646" y="1556239"/>
            <a:ext cx="5389685" cy="8563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z="1400" spc="-1" dirty="0" smtClean="0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</a:rPr>
              <a:t>Имеется </a:t>
            </a:r>
            <a:r>
              <a:rPr lang="ru-RU" sz="1400" b="1" spc="-1" dirty="0" smtClean="0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</a:rPr>
              <a:t>нарушение здоровья со СТОЙКИМ НАРУШЕНИЕМ функций организма</a:t>
            </a:r>
            <a:r>
              <a:rPr lang="ru-RU" sz="1400" spc="-1" dirty="0" smtClean="0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</a:rPr>
              <a:t>, </a:t>
            </a:r>
            <a:r>
              <a:rPr lang="ru-RU" sz="1400" spc="-1" dirty="0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</a:rPr>
              <a:t>обусловленное заболеваниями, последствиями травм или дефектами</a:t>
            </a:r>
            <a:endParaRPr lang="ru-RU" sz="1400" spc="-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9504485" y="1046285"/>
            <a:ext cx="439615" cy="430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710853" y="2439229"/>
            <a:ext cx="0" cy="399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8884626" y="2795954"/>
            <a:ext cx="580293" cy="5978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38092" y="2838776"/>
            <a:ext cx="2712427" cy="8554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Решение вра</a:t>
            </a:r>
            <a:r>
              <a:rPr lang="ru-RU" sz="1400" dirty="0">
                <a:solidFill>
                  <a:schemeClr val="tx1"/>
                </a:solidFill>
              </a:rPr>
              <a:t>ч</a:t>
            </a:r>
            <a:r>
              <a:rPr lang="ru-RU" sz="1400" dirty="0" smtClean="0">
                <a:solidFill>
                  <a:schemeClr val="tx1"/>
                </a:solidFill>
              </a:rPr>
              <a:t>ебной комиссии </a:t>
            </a:r>
            <a:r>
              <a:rPr lang="ru-RU" sz="1400" b="1" dirty="0" smtClean="0">
                <a:solidFill>
                  <a:schemeClr val="tx1"/>
                </a:solidFill>
              </a:rPr>
              <a:t>о направлении  гражданина на МСЭ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904158" y="4362785"/>
            <a:ext cx="580293" cy="5978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94629" y="2838777"/>
            <a:ext cx="2242043" cy="8554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Решение врачебной комиссии </a:t>
            </a:r>
            <a:r>
              <a:rPr lang="ru-RU" sz="1400" b="1" dirty="0" smtClean="0">
                <a:solidFill>
                  <a:schemeClr val="tx1"/>
                </a:solidFill>
              </a:rPr>
              <a:t>об отказе направлении </a:t>
            </a:r>
            <a:r>
              <a:rPr lang="ru-RU" sz="1400" b="1" dirty="0">
                <a:solidFill>
                  <a:schemeClr val="tx1"/>
                </a:solidFill>
              </a:rPr>
              <a:t>на МСЭ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884626" y="4198550"/>
            <a:ext cx="3152047" cy="23426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Гражданин (его законный или уполномоченный представитель) </a:t>
            </a:r>
            <a:r>
              <a:rPr lang="ru-RU" sz="1400" b="1" dirty="0" smtClean="0">
                <a:solidFill>
                  <a:schemeClr val="tx1"/>
                </a:solidFill>
              </a:rPr>
              <a:t>вправе </a:t>
            </a:r>
            <a:r>
              <a:rPr lang="ru-RU" sz="1400" b="1" dirty="0">
                <a:solidFill>
                  <a:schemeClr val="tx1"/>
                </a:solidFill>
              </a:rPr>
              <a:t>подать </a:t>
            </a:r>
            <a:r>
              <a:rPr lang="ru-RU" sz="1400" b="1" dirty="0" smtClean="0">
                <a:solidFill>
                  <a:schemeClr val="tx1"/>
                </a:solidFill>
              </a:rPr>
              <a:t>жалобу </a:t>
            </a:r>
            <a:r>
              <a:rPr lang="ru-RU" sz="1400" dirty="0" smtClean="0">
                <a:solidFill>
                  <a:schemeClr val="tx1"/>
                </a:solidFill>
              </a:rPr>
              <a:t>в </a:t>
            </a:r>
            <a:r>
              <a:rPr lang="ru-RU" sz="1400" dirty="0">
                <a:solidFill>
                  <a:schemeClr val="tx1"/>
                </a:solidFill>
              </a:rPr>
              <a:t>орган, осуществляющий в отношении указанной медицинской организации функции учредителя, </a:t>
            </a:r>
            <a:r>
              <a:rPr lang="ru-RU" sz="1400" dirty="0" smtClean="0">
                <a:solidFill>
                  <a:schemeClr val="tx1"/>
                </a:solidFill>
              </a:rPr>
              <a:t>в территориальный орган Федеральной службы по надзору в сфере здравоохранения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0779373" y="3810881"/>
            <a:ext cx="0" cy="271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12177" y="3393831"/>
            <a:ext cx="4791806" cy="19255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Проведение </a:t>
            </a:r>
            <a:r>
              <a:rPr lang="ru-RU" sz="1400" b="1" dirty="0" smtClean="0">
                <a:solidFill>
                  <a:schemeClr val="tx1"/>
                </a:solidFill>
                <a:ea typeface="Calibri" panose="020F0502020204030204" pitchFamily="34" charset="0"/>
              </a:rPr>
              <a:t>необходимых диагностических </a:t>
            </a:r>
            <a:r>
              <a:rPr lang="ru-RU" sz="1400" b="1" dirty="0">
                <a:solidFill>
                  <a:schemeClr val="tx1"/>
                </a:solidFill>
                <a:ea typeface="Calibri" panose="020F0502020204030204" pitchFamily="34" charset="0"/>
              </a:rPr>
              <a:t>обследований и консультаций </a:t>
            </a:r>
            <a:r>
              <a:rPr lang="ru-RU" sz="1400" b="1" dirty="0" smtClean="0">
                <a:solidFill>
                  <a:schemeClr val="tx1"/>
                </a:solidFill>
                <a:ea typeface="Calibri" panose="020F0502020204030204" pitchFamily="34" charset="0"/>
              </a:rPr>
              <a:t>специалистов </a:t>
            </a:r>
            <a:r>
              <a:rPr lang="ru-RU" sz="1400" b="1" dirty="0">
                <a:solidFill>
                  <a:schemeClr val="tx1"/>
                </a:solidFill>
                <a:ea typeface="Calibri" panose="020F0502020204030204" pitchFamily="34" charset="0"/>
              </a:rPr>
              <a:t>для получения клинико-функциональных данных в зависимости от заболевания в целях проведения медико-социальной экспертизы</a:t>
            </a:r>
            <a:r>
              <a:rPr lang="ru-RU" sz="1400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согласно </a:t>
            </a:r>
            <a:r>
              <a:rPr lang="ru-RU" sz="1400" u="sng" dirty="0" smtClean="0">
                <a:solidFill>
                  <a:schemeClr val="tx1"/>
                </a:solidFill>
              </a:rPr>
              <a:t>приказу </a:t>
            </a:r>
            <a:r>
              <a:rPr lang="ru-RU" sz="1400" u="sng" dirty="0">
                <a:solidFill>
                  <a:schemeClr val="tx1"/>
                </a:solidFill>
              </a:rPr>
              <a:t>Министерства труда и социальной защиты Российской Федерации и Министерства здравоохранения Российской Федерации от 10.06.2021 № 402н/631н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0770579" y="2439229"/>
            <a:ext cx="0" cy="399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5565531" y="3719779"/>
            <a:ext cx="1415562" cy="799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433146" y="5544621"/>
            <a:ext cx="6277707" cy="11727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z="1400" b="1" spc="-1" dirty="0">
                <a:solidFill>
                  <a:srgbClr val="000000"/>
                </a:solidFill>
                <a:ea typeface="DejaVu Sans"/>
              </a:rPr>
              <a:t>Передача медицинской организацией направления на МСЭ в </a:t>
            </a:r>
            <a:r>
              <a:rPr lang="ru-RU" sz="1400" b="1" spc="-1" dirty="0">
                <a:solidFill>
                  <a:schemeClr val="tx1"/>
                </a:solidFill>
                <a:ea typeface="DejaVu Sans"/>
              </a:rPr>
              <a:t>электронном виде </a:t>
            </a:r>
            <a:r>
              <a:rPr lang="ru-RU" sz="1400" b="1" spc="-1" dirty="0" smtClean="0">
                <a:solidFill>
                  <a:schemeClr val="tx1"/>
                </a:solidFill>
                <a:ea typeface="DejaVu Sans"/>
              </a:rPr>
              <a:t> </a:t>
            </a:r>
            <a:r>
              <a:rPr lang="ru-RU" sz="1400" b="1" spc="-1" dirty="0">
                <a:solidFill>
                  <a:schemeClr val="tx1"/>
                </a:solidFill>
                <a:ea typeface="DejaVu Sans"/>
              </a:rPr>
              <a:t>(без участия гражданина</a:t>
            </a:r>
            <a:r>
              <a:rPr lang="ru-RU" sz="1400" b="1" spc="-1" dirty="0" smtClean="0">
                <a:solidFill>
                  <a:schemeClr val="tx1"/>
                </a:solidFill>
                <a:ea typeface="DejaVu Sans"/>
              </a:rPr>
              <a:t>).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</a:p>
          <a:p>
            <a:pPr lvl="0" algn="ctr" defTabSz="914400"/>
            <a:r>
              <a:rPr lang="ru-RU" sz="1400" dirty="0" smtClean="0">
                <a:solidFill>
                  <a:schemeClr val="tx1"/>
                </a:solidFill>
              </a:rPr>
              <a:t>Осуществляется </a:t>
            </a:r>
            <a:r>
              <a:rPr lang="ru-RU" sz="1400" dirty="0">
                <a:solidFill>
                  <a:schemeClr val="tx1"/>
                </a:solidFill>
              </a:rPr>
              <a:t>не позднее 30 рабочих дней со дня принятия решения врачебной комиссией медицинской организации о подготовке такого направления</a:t>
            </a:r>
            <a:endParaRPr lang="ru-RU" sz="1400" spc="-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6251331" y="3719779"/>
            <a:ext cx="729762" cy="1740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933" y="284672"/>
            <a:ext cx="9632680" cy="61247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Перечень обследований для направления на МСЭ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054606"/>
              </p:ext>
            </p:extLst>
          </p:nvPr>
        </p:nvGraphicFramePr>
        <p:xfrm>
          <a:off x="1112807" y="897147"/>
          <a:ext cx="10498348" cy="5840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2539">
                  <a:extLst>
                    <a:ext uri="{9D8B030D-6E8A-4147-A177-3AD203B41FA5}">
                      <a16:colId xmlns:a16="http://schemas.microsoft.com/office/drawing/2014/main" val="306003616"/>
                    </a:ext>
                  </a:extLst>
                </a:gridCol>
                <a:gridCol w="6315809">
                  <a:extLst>
                    <a:ext uri="{9D8B030D-6E8A-4147-A177-3AD203B41FA5}">
                      <a16:colId xmlns:a16="http://schemas.microsoft.com/office/drawing/2014/main" val="657998830"/>
                    </a:ext>
                  </a:extLst>
                </a:gridCol>
              </a:tblGrid>
              <a:tr h="2852991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813415"/>
                  </a:ext>
                </a:extLst>
              </a:tr>
              <a:tr h="29870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08396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 rotWithShape="1">
          <a:blip r:embed="rId2"/>
          <a:srcRect l="9781" t="26634" r="51416" b="8781"/>
          <a:stretch/>
        </p:blipFill>
        <p:spPr bwMode="auto">
          <a:xfrm>
            <a:off x="1164566" y="1035171"/>
            <a:ext cx="4080295" cy="5593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2929" t="29256" r="22073" b="15622"/>
          <a:stretch/>
        </p:blipFill>
        <p:spPr bwMode="auto">
          <a:xfrm>
            <a:off x="5244861" y="1035171"/>
            <a:ext cx="6366294" cy="3033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23411" t="24230" r="22554" b="19897"/>
          <a:stretch/>
        </p:blipFill>
        <p:spPr bwMode="auto">
          <a:xfrm>
            <a:off x="5296620" y="4068381"/>
            <a:ext cx="6239474" cy="2584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4963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939" y="334108"/>
            <a:ext cx="10428753" cy="5896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Направление на медико-социальную экспертизу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675781"/>
              </p:ext>
            </p:extLst>
          </p:nvPr>
        </p:nvGraphicFramePr>
        <p:xfrm>
          <a:off x="1544128" y="1005840"/>
          <a:ext cx="10308566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0675">
                  <a:extLst>
                    <a:ext uri="{9D8B030D-6E8A-4147-A177-3AD203B41FA5}">
                      <a16:colId xmlns:a16="http://schemas.microsoft.com/office/drawing/2014/main" val="170262837"/>
                    </a:ext>
                  </a:extLst>
                </a:gridCol>
                <a:gridCol w="6037891">
                  <a:extLst>
                    <a:ext uri="{9D8B030D-6E8A-4147-A177-3AD203B41FA5}">
                      <a16:colId xmlns:a16="http://schemas.microsoft.com/office/drawing/2014/main" val="3326966880"/>
                    </a:ext>
                  </a:extLst>
                </a:gridCol>
              </a:tblGrid>
              <a:tr h="54511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Постановление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Правительства Российской Федерации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20 февраля 2006 г. № 95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 признании лица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инвалидом»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 утратил силу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Ранее направление гражданина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на МСЭ  осуществлялось:</a:t>
                      </a:r>
                    </a:p>
                    <a:p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Медицинской организацией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Органом, осуществляющим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пенсионное обеспечение;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Органом социальной защиты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населения;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 гражданин был вправе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обратиться со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справкой врачебной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комиссии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 отказе в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направлении на МСЭ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chemeClr val="tx1"/>
                          </a:solidFill>
                        </a:rPr>
                      </a:b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Постановление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Правительства Российской Федерации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5 апреля 2022 г. № 588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 признании лица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инвалидом»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(действует с 01.07.2022).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01.07.2022 н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аправление гражданина осуществляется: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/>
                          </a:solidFill>
                        </a:rPr>
                        <a:t>Медицинской организацией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письменного согласия гражданина</a:t>
                      </a:r>
                      <a:r>
                        <a:rPr lang="ru-RU" sz="2000" b="0" u="sng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sz="2000" b="0" u="sng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(его законного или уполномоченного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sz="20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представителя)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направление и проведение</a:t>
                      </a:r>
                      <a:r>
                        <a:rPr lang="ru-RU" sz="20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МСЭ</a:t>
                      </a:r>
                      <a:r>
                        <a:rPr lang="ru-RU" sz="20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Гражданин может обратиться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с </a:t>
                      </a:r>
                      <a:r>
                        <a:rPr lang="ru-RU" sz="2000" b="1" smtClean="0">
                          <a:solidFill>
                            <a:schemeClr val="tx1"/>
                          </a:solidFill>
                        </a:rPr>
                        <a:t>заявлением</a:t>
                      </a:r>
                      <a:r>
                        <a:rPr lang="ru-RU" sz="2000" b="0" smtClean="0">
                          <a:solidFill>
                            <a:schemeClr val="tx1"/>
                          </a:solidFill>
                        </a:rPr>
                        <a:t>  (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в отдельных случаях).</a:t>
                      </a:r>
                      <a:br>
                        <a:rPr lang="ru-RU" sz="2000" b="0" dirty="0" smtClean="0">
                          <a:solidFill>
                            <a:schemeClr val="tx1"/>
                          </a:solidFill>
                        </a:rPr>
                      </a:b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883976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H="1">
            <a:off x="1688841" y="1334278"/>
            <a:ext cx="3732247" cy="5346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7762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662</TotalTime>
  <Words>1774</Words>
  <Application>Microsoft Office PowerPoint</Application>
  <PresentationFormat>Широкоэкранный</PresentationFormat>
  <Paragraphs>130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DejaVu Sans</vt:lpstr>
      <vt:lpstr>Times New Roman</vt:lpstr>
      <vt:lpstr>Wingdings 3</vt:lpstr>
      <vt:lpstr>Легкий дым</vt:lpstr>
      <vt:lpstr>Оформление инвалидности. Как это сделать в 2023 году</vt:lpstr>
      <vt:lpstr>Нормативные документы</vt:lpstr>
      <vt:lpstr>Нормативные документы</vt:lpstr>
      <vt:lpstr>Нормативные документы</vt:lpstr>
      <vt:lpstr>В каких случаях можно оформить инвалидность?  </vt:lpstr>
      <vt:lpstr>Как получить направление на медико-социальную экспертизу? </vt:lpstr>
      <vt:lpstr>Презентация PowerPoint</vt:lpstr>
      <vt:lpstr>Перечень обследований для направления на МСЭ</vt:lpstr>
      <vt:lpstr>Направление на медико-социальную экспертизу</vt:lpstr>
      <vt:lpstr>Если гражданин, нуждающийся в освидетельствовании, маломобильный</vt:lpstr>
      <vt:lpstr>ГРАЖДАНИН НАПРАВЛЯЕТСЯ НА МСЭ МЕДИЦИНСКОЙ ОРГАНИЗАЦИЕЙ С ПИСЬМЕННОГО СОГЛАСИЯ ГРАЖДАНИНА (ЕГО ЗАКОННОГО ИЛИ УПОЛНОМОЧЕННОГО ПРЕДСТАВИТЕЛЯ  НА НАПРАВЛЕНИЕ И ПРОВЕДЕНИЕ МСЭ.</vt:lpstr>
      <vt:lpstr>Направление на медико-социальную экспертизу формируется в медицинской информационной системе медицинской организации, и в форме электронного документа, в течение 3 рабочих дней со дня формирования передается в информационную систему медико-социальной экспертизы.</vt:lpstr>
      <vt:lpstr>Сроки оформления направления на МСЭ </vt:lpstr>
      <vt:lpstr>В отдельных случаях направление на МСЭ может быть возвращено в медицинскую организацию</vt:lpstr>
      <vt:lpstr>Когда направление на МСЭ не требуется?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инвалидности. Как это сделать в 2023 году</dc:title>
  <dc:creator>Людмила Ю. Хаусаинова</dc:creator>
  <cp:lastModifiedBy>Людмила Ю. Хаусаинова</cp:lastModifiedBy>
  <cp:revision>75</cp:revision>
  <dcterms:created xsi:type="dcterms:W3CDTF">2023-05-10T12:17:53Z</dcterms:created>
  <dcterms:modified xsi:type="dcterms:W3CDTF">2023-05-12T07:12:59Z</dcterms:modified>
</cp:coreProperties>
</file>